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57" r:id="rId3"/>
    <p:sldId id="268" r:id="rId4"/>
    <p:sldId id="289" r:id="rId5"/>
    <p:sldId id="291" r:id="rId6"/>
    <p:sldId id="269" r:id="rId7"/>
    <p:sldId id="271" r:id="rId8"/>
    <p:sldId id="284" r:id="rId9"/>
    <p:sldId id="272" r:id="rId10"/>
    <p:sldId id="282" r:id="rId11"/>
    <p:sldId id="274" r:id="rId12"/>
    <p:sldId id="293" r:id="rId13"/>
    <p:sldId id="275" r:id="rId14"/>
    <p:sldId id="287" r:id="rId15"/>
    <p:sldId id="276" r:id="rId16"/>
    <p:sldId id="277" r:id="rId17"/>
    <p:sldId id="278" r:id="rId18"/>
    <p:sldId id="280" r:id="rId19"/>
  </p:sldIdLst>
  <p:sldSz cx="12192000" cy="6858000"/>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Eggenschwiler" initials="NE" lastIdx="1" clrIdx="0">
    <p:extLst>
      <p:ext uri="{19B8F6BF-5375-455C-9EA6-DF929625EA0E}">
        <p15:presenceInfo xmlns:p15="http://schemas.microsoft.com/office/powerpoint/2012/main" userId="248e4a5d0cbbda3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78" d="100"/>
          <a:sy n="78" d="100"/>
        </p:scale>
        <p:origin x="120" y="73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218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2.xml"/><Relationship Id="rId1" Type="http://schemas.microsoft.com/office/2011/relationships/chartStyle" Target="style2.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B050"/>
                </a:solidFill>
                <a:latin typeface="+mn-lt"/>
                <a:ea typeface="+mn-ea"/>
                <a:cs typeface="+mn-cs"/>
              </a:defRPr>
            </a:pPr>
            <a:r>
              <a:rPr lang="en-US" b="1" i="0" baseline="0" dirty="0">
                <a:solidFill>
                  <a:srgbClr val="00B050"/>
                </a:solidFill>
              </a:rPr>
              <a:t>Motions </a:t>
            </a:r>
            <a:r>
              <a:rPr lang="en-US" b="1" i="0" baseline="0" dirty="0" err="1">
                <a:solidFill>
                  <a:srgbClr val="00B050"/>
                </a:solidFill>
              </a:rPr>
              <a:t>déposées</a:t>
            </a:r>
            <a:r>
              <a:rPr lang="en-US" b="1" i="0" baseline="0" dirty="0">
                <a:solidFill>
                  <a:srgbClr val="00B050"/>
                </a:solidFill>
              </a:rPr>
              <a:t> 2018-2019</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0376982865361115E-2"/>
          <c:y val="0.23057070010715341"/>
          <c:w val="0.95962301713463893"/>
          <c:h val="0.51569415693114473"/>
        </c:manualLayout>
      </c:layout>
      <c:pie3DChart>
        <c:varyColors val="1"/>
        <c:ser>
          <c:idx val="0"/>
          <c:order val="0"/>
          <c:spPr>
            <a:ln>
              <a:solidFill>
                <a:schemeClr val="tx1"/>
              </a:solidFill>
            </a:ln>
          </c:spPr>
          <c:dPt>
            <c:idx val="0"/>
            <c:bubble3D val="0"/>
            <c:spPr>
              <a:solidFill>
                <a:schemeClr val="accent1"/>
              </a:solidFill>
              <a:ln w="25400">
                <a:noFill/>
              </a:ln>
              <a:effectLst/>
              <a:sp3d>
                <a:contourClr>
                  <a:schemeClr val="tx1"/>
                </a:contourClr>
              </a:sp3d>
            </c:spPr>
            <c:extLst>
              <c:ext xmlns:c16="http://schemas.microsoft.com/office/drawing/2014/chart" uri="{C3380CC4-5D6E-409C-BE32-E72D297353CC}">
                <c16:uniqueId val="{00000001-2E4F-47F3-874D-4680E8097F02}"/>
              </c:ext>
            </c:extLst>
          </c:dPt>
          <c:dPt>
            <c:idx val="1"/>
            <c:bubble3D val="0"/>
            <c:spPr>
              <a:solidFill>
                <a:schemeClr val="accent2"/>
              </a:solidFill>
              <a:ln w="25400">
                <a:noFill/>
              </a:ln>
              <a:effectLst/>
              <a:sp3d>
                <a:contourClr>
                  <a:schemeClr val="tx1"/>
                </a:contourClr>
              </a:sp3d>
            </c:spPr>
            <c:extLst>
              <c:ext xmlns:c16="http://schemas.microsoft.com/office/drawing/2014/chart" uri="{C3380CC4-5D6E-409C-BE32-E72D297353CC}">
                <c16:uniqueId val="{00000003-2E4F-47F3-874D-4680E8097F02}"/>
              </c:ext>
            </c:extLst>
          </c:dPt>
          <c:dPt>
            <c:idx val="2"/>
            <c:bubble3D val="0"/>
            <c:spPr>
              <a:solidFill>
                <a:schemeClr val="accent3"/>
              </a:solidFill>
              <a:ln w="25400">
                <a:noFill/>
              </a:ln>
              <a:effectLst/>
              <a:sp3d>
                <a:contourClr>
                  <a:schemeClr val="tx1"/>
                </a:contourClr>
              </a:sp3d>
            </c:spPr>
            <c:extLst>
              <c:ext xmlns:c16="http://schemas.microsoft.com/office/drawing/2014/chart" uri="{C3380CC4-5D6E-409C-BE32-E72D297353CC}">
                <c16:uniqueId val="{00000005-2E4F-47F3-874D-4680E8097F02}"/>
              </c:ext>
            </c:extLst>
          </c:dPt>
          <c:dPt>
            <c:idx val="3"/>
            <c:bubble3D val="0"/>
            <c:spPr>
              <a:solidFill>
                <a:schemeClr val="accent4"/>
              </a:solidFill>
              <a:ln w="25400">
                <a:noFill/>
              </a:ln>
              <a:effectLst/>
              <a:sp3d>
                <a:contourClr>
                  <a:schemeClr val="tx1"/>
                </a:contourClr>
              </a:sp3d>
            </c:spPr>
            <c:extLst>
              <c:ext xmlns:c16="http://schemas.microsoft.com/office/drawing/2014/chart" uri="{C3380CC4-5D6E-409C-BE32-E72D297353CC}">
                <c16:uniqueId val="{00000007-2E4F-47F3-874D-4680E8097F02}"/>
              </c:ext>
            </c:extLst>
          </c:dPt>
          <c:dPt>
            <c:idx val="4"/>
            <c:bubble3D val="0"/>
            <c:spPr>
              <a:solidFill>
                <a:schemeClr val="accent5"/>
              </a:solidFill>
              <a:ln w="25400">
                <a:noFill/>
              </a:ln>
              <a:effectLst/>
              <a:sp3d>
                <a:contourClr>
                  <a:schemeClr val="tx1"/>
                </a:contourClr>
              </a:sp3d>
            </c:spPr>
            <c:extLst>
              <c:ext xmlns:c16="http://schemas.microsoft.com/office/drawing/2014/chart" uri="{C3380CC4-5D6E-409C-BE32-E72D297353CC}">
                <c16:uniqueId val="{00000009-2E4F-47F3-874D-4680E8097F02}"/>
              </c:ext>
            </c:extLst>
          </c:dPt>
          <c:dLbls>
            <c:dLbl>
              <c:idx val="0"/>
              <c:layout>
                <c:manualLayout>
                  <c:x val="4.4902910714313779E-2"/>
                  <c:y val="2.5903010562105512E-2"/>
                </c:manualLayout>
              </c:layout>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bestFit"/>
              <c:showLegendKey val="0"/>
              <c:showVal val="1"/>
              <c:showCatName val="0"/>
              <c:showSerName val="0"/>
              <c:showPercent val="0"/>
              <c:showBubbleSize val="0"/>
              <c:extLst>
                <c:ext xmlns:c15="http://schemas.microsoft.com/office/drawing/2012/chart" uri="{CE6537A1-D6FC-4f65-9D91-7224C49458BB}">
                  <c15:layout>
                    <c:manualLayout>
                      <c:w val="7.836389455031352E-2"/>
                      <c:h val="0.14236967675286383"/>
                    </c:manualLayout>
                  </c15:layout>
                </c:ext>
                <c:ext xmlns:c16="http://schemas.microsoft.com/office/drawing/2014/chart" uri="{C3380CC4-5D6E-409C-BE32-E72D297353CC}">
                  <c16:uniqueId val="{00000001-2E4F-47F3-874D-4680E8097F02}"/>
                </c:ext>
              </c:extLst>
            </c:dLbl>
            <c:dLbl>
              <c:idx val="1"/>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2E4F-47F3-874D-4680E8097F02}"/>
                </c:ext>
              </c:extLst>
            </c:dLbl>
            <c:dLbl>
              <c:idx val="2"/>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2E4F-47F3-874D-4680E8097F02}"/>
                </c:ext>
              </c:extLst>
            </c:dLbl>
            <c:dLbl>
              <c:idx val="3"/>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2E4F-47F3-874D-4680E8097F02}"/>
                </c:ext>
              </c:extLst>
            </c:dLbl>
            <c:dLbl>
              <c:idx val="4"/>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2E4F-47F3-874D-4680E8097F02}"/>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effectLst>
                      <a:glow rad="127000">
                        <a:schemeClr val="bg1"/>
                      </a:glow>
                    </a:effectLst>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Feuil1!$A$2:$E$2</c:f>
              <c:strCache>
                <c:ptCount val="5"/>
                <c:pt idx="0">
                  <c:v>HSA</c:v>
                </c:pt>
                <c:pt idx="1">
                  <c:v>PS -Verts</c:v>
                </c:pt>
                <c:pt idx="2">
                  <c:v>PCSI</c:v>
                </c:pt>
                <c:pt idx="3">
                  <c:v>PDC</c:v>
                </c:pt>
                <c:pt idx="4">
                  <c:v>UDC</c:v>
                </c:pt>
              </c:strCache>
            </c:strRef>
          </c:cat>
          <c:val>
            <c:numRef>
              <c:f>Feuil1!$A$3:$E$3</c:f>
              <c:numCache>
                <c:formatCode>General</c:formatCode>
                <c:ptCount val="5"/>
                <c:pt idx="0">
                  <c:v>6</c:v>
                </c:pt>
                <c:pt idx="1">
                  <c:v>3</c:v>
                </c:pt>
                <c:pt idx="2">
                  <c:v>2</c:v>
                </c:pt>
                <c:pt idx="3">
                  <c:v>1</c:v>
                </c:pt>
                <c:pt idx="4">
                  <c:v>0</c:v>
                </c:pt>
              </c:numCache>
            </c:numRef>
          </c:val>
          <c:extLst>
            <c:ext xmlns:c16="http://schemas.microsoft.com/office/drawing/2014/chart" uri="{C3380CC4-5D6E-409C-BE32-E72D297353CC}">
              <c16:uniqueId val="{0000000A-2E4F-47F3-874D-4680E8097F02}"/>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5.0344056982125462E-2"/>
          <c:y val="0.72911867031050337"/>
          <c:w val="0.91032379045357503"/>
          <c:h val="0.2290734058260054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rgbClr val="00B050"/>
                </a:solidFill>
                <a:latin typeface="+mn-lt"/>
                <a:ea typeface="+mn-ea"/>
                <a:cs typeface="+mn-cs"/>
              </a:defRPr>
            </a:pPr>
            <a:r>
              <a:rPr lang="en-US" b="1" i="0" baseline="0" dirty="0">
                <a:solidFill>
                  <a:srgbClr val="00B050"/>
                </a:solidFill>
              </a:rPr>
              <a:t>Motions </a:t>
            </a:r>
            <a:r>
              <a:rPr lang="en-US" b="1" i="0" baseline="0" dirty="0" err="1">
                <a:solidFill>
                  <a:srgbClr val="00B050"/>
                </a:solidFill>
              </a:rPr>
              <a:t>déposées</a:t>
            </a:r>
            <a:r>
              <a:rPr lang="en-US" b="1" i="0" baseline="0" dirty="0">
                <a:solidFill>
                  <a:srgbClr val="00B050"/>
                </a:solidFill>
              </a:rPr>
              <a:t> 2018-2019</a:t>
            </a:r>
          </a:p>
        </c:rich>
      </c:tx>
      <c:overlay val="0"/>
      <c:spPr>
        <a:noFill/>
        <a:ln>
          <a:noFill/>
        </a:ln>
        <a:effectLst/>
      </c:spPr>
      <c:txPr>
        <a:bodyPr rot="0" spcFirstLastPara="1" vertOverflow="ellipsis" vert="horz" wrap="square" anchor="ctr" anchorCtr="1"/>
        <a:lstStyle/>
        <a:p>
          <a:pPr>
            <a:defRPr sz="1400" b="0" i="0" u="none" strike="noStrike" kern="1200" spc="0" baseline="0">
              <a:solidFill>
                <a:srgbClr val="00B050"/>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0376982865361115E-2"/>
          <c:y val="0.23057070010715341"/>
          <c:w val="0.95962301713463893"/>
          <c:h val="0.51569415693114473"/>
        </c:manualLayout>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5.0344056982125462E-2"/>
          <c:y val="0.72911867031050337"/>
          <c:w val="0.91032379045357503"/>
          <c:h val="0.22907340582600549"/>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i="0" baseline="0" dirty="0">
                <a:solidFill>
                  <a:srgbClr val="7030A0"/>
                </a:solidFill>
              </a:rPr>
              <a:t>2018</a:t>
            </a:r>
            <a:r>
              <a:rPr lang="en-US" sz="1600" b="1" i="0" baseline="0" dirty="0">
                <a:solidFill>
                  <a:schemeClr val="tx1"/>
                </a:solidFill>
              </a:rPr>
              <a:t> - 2019</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4349322057454908"/>
          <c:y val="0.24073231535132411"/>
          <c:w val="0.76328528124895545"/>
          <c:h val="0.54318934690976917"/>
        </c:manualLayout>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671-470B-AA79-53B12B428259}"/>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671-470B-AA79-53B12B428259}"/>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B671-470B-AA79-53B12B428259}"/>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B671-470B-AA79-53B12B428259}"/>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B671-470B-AA79-53B12B428259}"/>
              </c:ext>
            </c:extLst>
          </c:dPt>
          <c:dLbls>
            <c:dLbl>
              <c:idx val="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B671-470B-AA79-53B12B428259}"/>
                </c:ext>
              </c:extLst>
            </c:dLbl>
            <c:dLbl>
              <c:idx val="1"/>
              <c:delete val="1"/>
              <c:extLst>
                <c:ext xmlns:c15="http://schemas.microsoft.com/office/drawing/2012/chart" uri="{CE6537A1-D6FC-4f65-9D91-7224C49458BB}"/>
                <c:ext xmlns:c16="http://schemas.microsoft.com/office/drawing/2014/chart" uri="{C3380CC4-5D6E-409C-BE32-E72D297353CC}">
                  <c16:uniqueId val="{00000003-B671-470B-AA79-53B12B428259}"/>
                </c:ext>
              </c:extLst>
            </c:dLbl>
            <c:dLbl>
              <c:idx val="2"/>
              <c:delete val="1"/>
              <c:extLst>
                <c:ext xmlns:c15="http://schemas.microsoft.com/office/drawing/2012/chart" uri="{CE6537A1-D6FC-4f65-9D91-7224C49458BB}"/>
                <c:ext xmlns:c16="http://schemas.microsoft.com/office/drawing/2014/chart" uri="{C3380CC4-5D6E-409C-BE32-E72D297353CC}">
                  <c16:uniqueId val="{00000005-B671-470B-AA79-53B12B428259}"/>
                </c:ext>
              </c:extLst>
            </c:dLbl>
            <c:dLbl>
              <c:idx val="3"/>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B671-470B-AA79-53B12B428259}"/>
                </c:ext>
              </c:extLst>
            </c:dLbl>
            <c:dLbl>
              <c:idx val="4"/>
              <c:layout>
                <c:manualLayout>
                  <c:x val="-2.234298773246823E-2"/>
                  <c:y val="1.1938289384134599E-2"/>
                </c:manualLayout>
              </c:layout>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bestFit"/>
              <c:showLegendKey val="1"/>
              <c:showVal val="1"/>
              <c:showCatName val="0"/>
              <c:showSerName val="0"/>
              <c:showPercent val="0"/>
              <c:showBubbleSize val="0"/>
              <c:extLst>
                <c:ext xmlns:c15="http://schemas.microsoft.com/office/drawing/2012/chart" uri="{CE6537A1-D6FC-4f65-9D91-7224C49458BB}">
                  <c15:layout>
                    <c:manualLayout>
                      <c:w val="0.10296754562126723"/>
                      <c:h val="0.12173397183071576"/>
                    </c:manualLayout>
                  </c15:layout>
                </c:ext>
                <c:ext xmlns:c16="http://schemas.microsoft.com/office/drawing/2014/chart" uri="{C3380CC4-5D6E-409C-BE32-E72D297353CC}">
                  <c16:uniqueId val="{00000009-B671-470B-AA79-53B12B428259}"/>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Feuil1!$A$61:$E$61</c:f>
              <c:strCache>
                <c:ptCount val="5"/>
                <c:pt idx="0">
                  <c:v>HSA</c:v>
                </c:pt>
                <c:pt idx="1">
                  <c:v>PS-Verts</c:v>
                </c:pt>
                <c:pt idx="2">
                  <c:v>PCSI</c:v>
                </c:pt>
                <c:pt idx="3">
                  <c:v>PDC</c:v>
                </c:pt>
                <c:pt idx="4">
                  <c:v>UDC</c:v>
                </c:pt>
              </c:strCache>
            </c:strRef>
          </c:cat>
          <c:val>
            <c:numRef>
              <c:f>Feuil1!$A$62:$E$62</c:f>
              <c:numCache>
                <c:formatCode>General</c:formatCode>
                <c:ptCount val="5"/>
                <c:pt idx="0">
                  <c:v>1</c:v>
                </c:pt>
                <c:pt idx="1">
                  <c:v>0</c:v>
                </c:pt>
                <c:pt idx="2">
                  <c:v>0</c:v>
                </c:pt>
                <c:pt idx="3">
                  <c:v>1</c:v>
                </c:pt>
                <c:pt idx="4">
                  <c:v>2</c:v>
                </c:pt>
              </c:numCache>
            </c:numRef>
          </c:val>
          <c:extLst>
            <c:ext xmlns:c16="http://schemas.microsoft.com/office/drawing/2014/chart" uri="{C3380CC4-5D6E-409C-BE32-E72D297353CC}">
              <c16:uniqueId val="{0000000A-B671-470B-AA79-53B12B428259}"/>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78351181232633083"/>
          <c:w val="0.98683830889972224"/>
          <c:h val="0.21648818767366917"/>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accent1">
                    <a:lumMod val="75000"/>
                  </a:schemeClr>
                </a:solidFill>
                <a:latin typeface="+mn-lt"/>
                <a:ea typeface="+mn-ea"/>
                <a:cs typeface="+mn-cs"/>
              </a:defRPr>
            </a:pPr>
            <a:r>
              <a:rPr lang="en-US" b="1" i="0" baseline="0">
                <a:solidFill>
                  <a:schemeClr val="accent1">
                    <a:lumMod val="75000"/>
                  </a:schemeClr>
                </a:solidFill>
              </a:rPr>
              <a:t>Questions écrites déposées 2018-2019 </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accent1">
                  <a:lumMod val="75000"/>
                </a:schemeClr>
              </a:solidFill>
              <a:latin typeface="+mn-lt"/>
              <a:ea typeface="+mn-ea"/>
              <a:cs typeface="+mn-cs"/>
            </a:defRPr>
          </a:pPr>
          <a:endParaRPr lang="fr-FR"/>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showLegendKey val="0"/>
          <c:showVal val="0"/>
          <c:showCatName val="0"/>
          <c:showSerName val="0"/>
          <c:showPercent val="0"/>
          <c:showBubbleSize val="0"/>
          <c:showLeaderLines val="0"/>
        </c:dLbls>
      </c:pie3DChart>
      <c:spPr>
        <a:noFill/>
        <a:ln>
          <a:noFill/>
        </a:ln>
        <a:effectLst/>
      </c:spPr>
    </c:plotArea>
    <c:legend>
      <c:legendPos val="b"/>
      <c:layout>
        <c:manualLayout>
          <c:xMode val="edge"/>
          <c:yMode val="edge"/>
          <c:x val="3.63199912510936E-2"/>
          <c:y val="0.75520778652668419"/>
          <c:w val="0.90236001749781281"/>
          <c:h val="0.2170144356955380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accent2">
                    <a:lumMod val="75000"/>
                  </a:schemeClr>
                </a:solidFill>
                <a:latin typeface="+mn-lt"/>
                <a:ea typeface="+mn-ea"/>
                <a:cs typeface="+mn-cs"/>
              </a:defRPr>
            </a:pPr>
            <a:r>
              <a:rPr lang="en-US" sz="1600" b="1" i="0" baseline="0" dirty="0">
                <a:solidFill>
                  <a:schemeClr val="accent2">
                    <a:lumMod val="75000"/>
                  </a:schemeClr>
                </a:solidFill>
              </a:rPr>
              <a:t>2018-2019 </a:t>
            </a:r>
          </a:p>
        </c:rich>
      </c:tx>
      <c:layout>
        <c:manualLayout>
          <c:xMode val="edge"/>
          <c:yMode val="edge"/>
          <c:x val="0.40688188976377948"/>
          <c:y val="4.3184570548658154E-3"/>
        </c:manualLayout>
      </c:layout>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noFill/>
              </a:ln>
              <a:effectLst/>
              <a:sp3d/>
            </c:spPr>
            <c:extLst>
              <c:ext xmlns:c16="http://schemas.microsoft.com/office/drawing/2014/chart" uri="{C3380CC4-5D6E-409C-BE32-E72D297353CC}">
                <c16:uniqueId val="{00000001-0C9C-4AEF-B8DA-DA6A76DB2ACD}"/>
              </c:ext>
            </c:extLst>
          </c:dPt>
          <c:dPt>
            <c:idx val="1"/>
            <c:bubble3D val="0"/>
            <c:spPr>
              <a:solidFill>
                <a:schemeClr val="accent2"/>
              </a:solidFill>
              <a:ln w="25400">
                <a:noFill/>
              </a:ln>
              <a:effectLst/>
              <a:sp3d/>
            </c:spPr>
            <c:extLst>
              <c:ext xmlns:c16="http://schemas.microsoft.com/office/drawing/2014/chart" uri="{C3380CC4-5D6E-409C-BE32-E72D297353CC}">
                <c16:uniqueId val="{00000003-0C9C-4AEF-B8DA-DA6A76DB2ACD}"/>
              </c:ext>
            </c:extLst>
          </c:dPt>
          <c:dPt>
            <c:idx val="2"/>
            <c:bubble3D val="0"/>
            <c:spPr>
              <a:solidFill>
                <a:schemeClr val="accent3"/>
              </a:solidFill>
              <a:ln w="25400">
                <a:noFill/>
              </a:ln>
              <a:effectLst/>
              <a:sp3d/>
            </c:spPr>
            <c:extLst>
              <c:ext xmlns:c16="http://schemas.microsoft.com/office/drawing/2014/chart" uri="{C3380CC4-5D6E-409C-BE32-E72D297353CC}">
                <c16:uniqueId val="{00000005-0C9C-4AEF-B8DA-DA6A76DB2ACD}"/>
              </c:ext>
            </c:extLst>
          </c:dPt>
          <c:dPt>
            <c:idx val="3"/>
            <c:bubble3D val="0"/>
            <c:spPr>
              <a:solidFill>
                <a:schemeClr val="accent4"/>
              </a:solidFill>
              <a:ln w="25400">
                <a:noFill/>
              </a:ln>
              <a:effectLst/>
              <a:sp3d/>
            </c:spPr>
            <c:extLst>
              <c:ext xmlns:c16="http://schemas.microsoft.com/office/drawing/2014/chart" uri="{C3380CC4-5D6E-409C-BE32-E72D297353CC}">
                <c16:uniqueId val="{00000007-0C9C-4AEF-B8DA-DA6A76DB2ACD}"/>
              </c:ext>
            </c:extLst>
          </c:dPt>
          <c:dPt>
            <c:idx val="4"/>
            <c:bubble3D val="0"/>
            <c:spPr>
              <a:solidFill>
                <a:schemeClr val="accent5"/>
              </a:solidFill>
              <a:ln w="25400">
                <a:noFill/>
              </a:ln>
              <a:effectLst/>
              <a:sp3d/>
            </c:spPr>
            <c:extLst>
              <c:ext xmlns:c16="http://schemas.microsoft.com/office/drawing/2014/chart" uri="{C3380CC4-5D6E-409C-BE32-E72D297353CC}">
                <c16:uniqueId val="{00000009-0C9C-4AEF-B8DA-DA6A76DB2ACD}"/>
              </c:ext>
            </c:extLst>
          </c:dPt>
          <c:dLbls>
            <c:dLbl>
              <c:idx val="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0C9C-4AEF-B8DA-DA6A76DB2ACD}"/>
                </c:ext>
              </c:extLst>
            </c:dLbl>
            <c:dLbl>
              <c:idx val="1"/>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0C9C-4AEF-B8DA-DA6A76DB2ACD}"/>
                </c:ext>
              </c:extLst>
            </c:dLbl>
            <c:dLbl>
              <c:idx val="2"/>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0C9C-4AEF-B8DA-DA6A76DB2ACD}"/>
                </c:ext>
              </c:extLst>
            </c:dLbl>
            <c:dLbl>
              <c:idx val="3"/>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0C9C-4AEF-B8DA-DA6A76DB2ACD}"/>
                </c:ext>
              </c:extLst>
            </c:dLbl>
            <c:dLbl>
              <c:idx val="4"/>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0C9C-4AEF-B8DA-DA6A76DB2ACD}"/>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ln>
                      <a:noFill/>
                    </a:ln>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Feuil1!$A$22:$E$22</c:f>
              <c:strCache>
                <c:ptCount val="5"/>
                <c:pt idx="0">
                  <c:v>HSA</c:v>
                </c:pt>
                <c:pt idx="1">
                  <c:v>PS-Verts</c:v>
                </c:pt>
                <c:pt idx="2">
                  <c:v>PCSI</c:v>
                </c:pt>
                <c:pt idx="3">
                  <c:v>PDC</c:v>
                </c:pt>
                <c:pt idx="4">
                  <c:v>UDC</c:v>
                </c:pt>
              </c:strCache>
            </c:strRef>
          </c:cat>
          <c:val>
            <c:numRef>
              <c:f>Feuil1!$A$23:$E$23</c:f>
              <c:numCache>
                <c:formatCode>General</c:formatCode>
                <c:ptCount val="5"/>
                <c:pt idx="0">
                  <c:v>13</c:v>
                </c:pt>
                <c:pt idx="1">
                  <c:v>5</c:v>
                </c:pt>
                <c:pt idx="2">
                  <c:v>1</c:v>
                </c:pt>
                <c:pt idx="3">
                  <c:v>2</c:v>
                </c:pt>
                <c:pt idx="4">
                  <c:v>1</c:v>
                </c:pt>
              </c:numCache>
            </c:numRef>
          </c:val>
          <c:extLst>
            <c:ext xmlns:c16="http://schemas.microsoft.com/office/drawing/2014/chart" uri="{C3380CC4-5D6E-409C-BE32-E72D297353CC}">
              <c16:uniqueId val="{0000000A-0C9C-4AEF-B8DA-DA6A76DB2ACD}"/>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7.9778215223097124E-2"/>
          <c:y val="0.79108022281122825"/>
          <c:w val="0.887665791776028"/>
          <c:h val="0.18300935347083958"/>
        </c:manualLayout>
      </c:layout>
      <c:overlay val="0"/>
      <c:spPr>
        <a:noFill/>
        <a:ln>
          <a:noFill/>
        </a:ln>
        <a:effectLst/>
      </c:spPr>
      <c:txPr>
        <a:bodyPr rot="0" spcFirstLastPara="1" vertOverflow="ellipsis" vert="horz" wrap="square" anchor="ctr" anchorCtr="1"/>
        <a:lstStyle/>
        <a:p>
          <a:pPr>
            <a:defRPr sz="151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accent1">
                    <a:lumMod val="75000"/>
                  </a:schemeClr>
                </a:solidFill>
                <a:latin typeface="+mn-lt"/>
                <a:ea typeface="+mn-ea"/>
                <a:cs typeface="+mn-cs"/>
              </a:defRPr>
            </a:pPr>
            <a:r>
              <a:rPr lang="fr-CH" sz="1600" b="1" i="0" baseline="0">
                <a:solidFill>
                  <a:schemeClr val="accent1">
                    <a:lumMod val="75000"/>
                  </a:schemeClr>
                </a:solidFill>
              </a:rPr>
              <a:t>2018 - 2019</a:t>
            </a:r>
          </a:p>
        </c:rich>
      </c:tx>
      <c:overlay val="0"/>
      <c:spPr>
        <a:noFill/>
        <a:ln>
          <a:noFill/>
        </a:ln>
        <a:effectLst/>
      </c:sp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84F-47C0-B688-2792EC01FA2F}"/>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84F-47C0-B688-2792EC01FA2F}"/>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D84F-47C0-B688-2792EC01FA2F}"/>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84F-47C0-B688-2792EC01FA2F}"/>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D84F-47C0-B688-2792EC01FA2F}"/>
              </c:ext>
            </c:extLst>
          </c:dPt>
          <c:dLbls>
            <c:dLbl>
              <c:idx val="0"/>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D84F-47C0-B688-2792EC01FA2F}"/>
                </c:ext>
              </c:extLst>
            </c:dLbl>
            <c:dLbl>
              <c:idx val="1"/>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3-D84F-47C0-B688-2792EC01FA2F}"/>
                </c:ext>
              </c:extLst>
            </c:dLbl>
            <c:dLbl>
              <c:idx val="2"/>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5-D84F-47C0-B688-2792EC01FA2F}"/>
                </c:ext>
              </c:extLst>
            </c:dLbl>
            <c:dLbl>
              <c:idx val="3"/>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7-D84F-47C0-B688-2792EC01FA2F}"/>
                </c:ext>
              </c:extLst>
            </c:dLbl>
            <c:dLbl>
              <c:idx val="4"/>
              <c:spPr>
                <a:noFill/>
                <a:ln>
                  <a:noFill/>
                </a:ln>
                <a:effectLst/>
              </c:spPr>
              <c:txPr>
                <a:bodyPr rot="0" spcFirstLastPara="1" vertOverflow="ellipsis" vert="horz" wrap="square" lIns="38100" tIns="19050" rIns="38100" bIns="19050" anchor="ctr" anchorCtr="1">
                  <a:no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D84F-47C0-B688-2792EC01FA2F}"/>
                </c:ext>
              </c:extLst>
            </c:dLbl>
            <c:spPr>
              <a:noFill/>
              <a:ln>
                <a:noFill/>
              </a:ln>
              <a:effectLst/>
            </c:spPr>
            <c:txPr>
              <a:bodyPr rot="0" spcFirstLastPara="1" vertOverflow="ellipsis" vert="horz" wrap="square" lIns="38100" tIns="19050" rIns="38100" bIns="19050" anchor="ctr" anchorCtr="1">
                <a:spAutoFit/>
              </a:bodyPr>
              <a:lstStyle/>
              <a:p>
                <a:pPr>
                  <a:defRPr sz="1300" b="1" i="0" u="none" strike="noStrike" kern="1200" baseline="0">
                    <a:solidFill>
                      <a:schemeClr val="tx1">
                        <a:lumMod val="75000"/>
                        <a:lumOff val="25000"/>
                      </a:schemeClr>
                    </a:solidFill>
                    <a:latin typeface="+mn-lt"/>
                    <a:ea typeface="+mn-ea"/>
                    <a:cs typeface="+mn-cs"/>
                  </a:defRPr>
                </a:pPr>
                <a:endParaRPr lang="fr-FR"/>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Feuil1!$A$42:$E$42</c:f>
              <c:strCache>
                <c:ptCount val="5"/>
                <c:pt idx="0">
                  <c:v>HSA</c:v>
                </c:pt>
                <c:pt idx="1">
                  <c:v>PS-Verts</c:v>
                </c:pt>
                <c:pt idx="2">
                  <c:v>PCSI</c:v>
                </c:pt>
                <c:pt idx="3">
                  <c:v>PDC</c:v>
                </c:pt>
                <c:pt idx="4">
                  <c:v>UDC</c:v>
                </c:pt>
              </c:strCache>
            </c:strRef>
          </c:cat>
          <c:val>
            <c:numRef>
              <c:f>Feuil1!$A$43:$E$43</c:f>
              <c:numCache>
                <c:formatCode>General</c:formatCode>
                <c:ptCount val="5"/>
                <c:pt idx="0">
                  <c:v>18</c:v>
                </c:pt>
                <c:pt idx="1">
                  <c:v>23</c:v>
                </c:pt>
                <c:pt idx="2">
                  <c:v>10</c:v>
                </c:pt>
                <c:pt idx="3">
                  <c:v>13</c:v>
                </c:pt>
                <c:pt idx="4">
                  <c:v>4</c:v>
                </c:pt>
              </c:numCache>
            </c:numRef>
          </c:val>
          <c:extLst>
            <c:ext xmlns:c16="http://schemas.microsoft.com/office/drawing/2014/chart" uri="{C3380CC4-5D6E-409C-BE32-E72D297353CC}">
              <c16:uniqueId val="{0000000A-D84F-47C0-B688-2792EC01FA2F}"/>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12736241644622801"/>
          <c:y val="0.86262016471337011"/>
          <c:w val="0.83980725163658876"/>
          <c:h val="0.1355863326164464"/>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2547" cy="497842"/>
          </a:xfrm>
          <a:prstGeom prst="rect">
            <a:avLst/>
          </a:prstGeom>
        </p:spPr>
        <p:txBody>
          <a:bodyPr vert="horz" lIns="91870" tIns="45935" rIns="91870" bIns="45935" rtlCol="0"/>
          <a:lstStyle>
            <a:lvl1pPr algn="l">
              <a:defRPr sz="1200"/>
            </a:lvl1pPr>
          </a:lstStyle>
          <a:p>
            <a:endParaRPr lang="fr-CH"/>
          </a:p>
        </p:txBody>
      </p:sp>
      <p:sp>
        <p:nvSpPr>
          <p:cNvPr id="3" name="Espace réservé de la date 2"/>
          <p:cNvSpPr>
            <a:spLocks noGrp="1"/>
          </p:cNvSpPr>
          <p:nvPr>
            <p:ph type="dt" idx="1"/>
          </p:nvPr>
        </p:nvSpPr>
        <p:spPr>
          <a:xfrm>
            <a:off x="3883852" y="0"/>
            <a:ext cx="2972547" cy="497842"/>
          </a:xfrm>
          <a:prstGeom prst="rect">
            <a:avLst/>
          </a:prstGeom>
        </p:spPr>
        <p:txBody>
          <a:bodyPr vert="horz" lIns="91870" tIns="45935" rIns="91870" bIns="45935" rtlCol="0"/>
          <a:lstStyle>
            <a:lvl1pPr algn="r">
              <a:defRPr sz="1200"/>
            </a:lvl1pPr>
          </a:lstStyle>
          <a:p>
            <a:fld id="{BCBA0129-C69C-41C3-B658-5150218E8AB3}" type="datetimeFigureOut">
              <a:rPr lang="fr-CH" smtClean="0"/>
              <a:t>22.11.2019</a:t>
            </a:fld>
            <a:endParaRPr lang="fr-CH"/>
          </a:p>
        </p:txBody>
      </p:sp>
      <p:sp>
        <p:nvSpPr>
          <p:cNvPr id="4" name="Espace réservé de l'image des diapositives 3"/>
          <p:cNvSpPr>
            <a:spLocks noGrp="1" noRot="1" noChangeAspect="1"/>
          </p:cNvSpPr>
          <p:nvPr>
            <p:ph type="sldImg" idx="2"/>
          </p:nvPr>
        </p:nvSpPr>
        <p:spPr>
          <a:xfrm>
            <a:off x="446088" y="1244600"/>
            <a:ext cx="5965825" cy="3355975"/>
          </a:xfrm>
          <a:prstGeom prst="rect">
            <a:avLst/>
          </a:prstGeom>
          <a:noFill/>
          <a:ln w="12700">
            <a:solidFill>
              <a:prstClr val="black"/>
            </a:solidFill>
          </a:ln>
        </p:spPr>
        <p:txBody>
          <a:bodyPr vert="horz" lIns="91870" tIns="45935" rIns="91870" bIns="45935" rtlCol="0" anchor="ctr"/>
          <a:lstStyle/>
          <a:p>
            <a:endParaRPr lang="fr-CH"/>
          </a:p>
        </p:txBody>
      </p:sp>
      <p:sp>
        <p:nvSpPr>
          <p:cNvPr id="5" name="Espace réservé des notes 4"/>
          <p:cNvSpPr>
            <a:spLocks noGrp="1"/>
          </p:cNvSpPr>
          <p:nvPr>
            <p:ph type="body" sz="quarter" idx="3"/>
          </p:nvPr>
        </p:nvSpPr>
        <p:spPr>
          <a:xfrm>
            <a:off x="685480" y="4785955"/>
            <a:ext cx="5487041" cy="3915926"/>
          </a:xfrm>
          <a:prstGeom prst="rect">
            <a:avLst/>
          </a:prstGeom>
        </p:spPr>
        <p:txBody>
          <a:bodyPr vert="horz" lIns="91870" tIns="45935" rIns="91870" bIns="45935"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6" name="Espace réservé du pied de page 5"/>
          <p:cNvSpPr>
            <a:spLocks noGrp="1"/>
          </p:cNvSpPr>
          <p:nvPr>
            <p:ph type="ftr" sz="quarter" idx="4"/>
          </p:nvPr>
        </p:nvSpPr>
        <p:spPr>
          <a:xfrm>
            <a:off x="0" y="9447846"/>
            <a:ext cx="2972547" cy="497842"/>
          </a:xfrm>
          <a:prstGeom prst="rect">
            <a:avLst/>
          </a:prstGeom>
        </p:spPr>
        <p:txBody>
          <a:bodyPr vert="horz" lIns="91870" tIns="45935" rIns="91870" bIns="45935" rtlCol="0" anchor="b"/>
          <a:lstStyle>
            <a:lvl1pPr algn="l">
              <a:defRPr sz="1200"/>
            </a:lvl1pPr>
          </a:lstStyle>
          <a:p>
            <a:endParaRPr lang="fr-CH"/>
          </a:p>
        </p:txBody>
      </p:sp>
      <p:sp>
        <p:nvSpPr>
          <p:cNvPr id="7" name="Espace réservé du numéro de diapositive 6"/>
          <p:cNvSpPr>
            <a:spLocks noGrp="1"/>
          </p:cNvSpPr>
          <p:nvPr>
            <p:ph type="sldNum" sz="quarter" idx="5"/>
          </p:nvPr>
        </p:nvSpPr>
        <p:spPr>
          <a:xfrm>
            <a:off x="3883852" y="9447846"/>
            <a:ext cx="2972547" cy="497842"/>
          </a:xfrm>
          <a:prstGeom prst="rect">
            <a:avLst/>
          </a:prstGeom>
        </p:spPr>
        <p:txBody>
          <a:bodyPr vert="horz" lIns="91870" tIns="45935" rIns="91870" bIns="45935" rtlCol="0" anchor="b"/>
          <a:lstStyle>
            <a:lvl1pPr algn="r">
              <a:defRPr sz="1200"/>
            </a:lvl1pPr>
          </a:lstStyle>
          <a:p>
            <a:fld id="{DDB432C3-D178-42D6-A062-17F7ABD5FB9E}" type="slidenum">
              <a:rPr lang="fr-CH" smtClean="0"/>
              <a:t>‹N°›</a:t>
            </a:fld>
            <a:endParaRPr lang="fr-CH"/>
          </a:p>
        </p:txBody>
      </p:sp>
    </p:spTree>
    <p:extLst>
      <p:ext uri="{BB962C8B-B14F-4D97-AF65-F5344CB8AC3E}">
        <p14:creationId xmlns:p14="http://schemas.microsoft.com/office/powerpoint/2010/main" val="1953384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5"/>
          </p:nvPr>
        </p:nvSpPr>
        <p:spPr/>
        <p:txBody>
          <a:bodyPr/>
          <a:lstStyle/>
          <a:p>
            <a:fld id="{DDB432C3-D178-42D6-A062-17F7ABD5FB9E}" type="slidenum">
              <a:rPr lang="fr-CH" smtClean="0"/>
              <a:t>1</a:t>
            </a:fld>
            <a:endParaRPr lang="fr-CH"/>
          </a:p>
        </p:txBody>
      </p:sp>
    </p:spTree>
    <p:extLst>
      <p:ext uri="{BB962C8B-B14F-4D97-AF65-F5344CB8AC3E}">
        <p14:creationId xmlns:p14="http://schemas.microsoft.com/office/powerpoint/2010/main" val="319090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FBE8DB-69F0-4F0D-B91E-14DACFBB9FF4}"/>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H"/>
          </a:p>
        </p:txBody>
      </p:sp>
      <p:sp>
        <p:nvSpPr>
          <p:cNvPr id="3" name="Sous-titre 2">
            <a:extLst>
              <a:ext uri="{FF2B5EF4-FFF2-40B4-BE49-F238E27FC236}">
                <a16:creationId xmlns:a16="http://schemas.microsoft.com/office/drawing/2014/main" id="{04E507E7-843B-4245-9655-61ACDB0CC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H"/>
          </a:p>
        </p:txBody>
      </p:sp>
      <p:sp>
        <p:nvSpPr>
          <p:cNvPr id="4" name="Espace réservé de la date 3">
            <a:extLst>
              <a:ext uri="{FF2B5EF4-FFF2-40B4-BE49-F238E27FC236}">
                <a16:creationId xmlns:a16="http://schemas.microsoft.com/office/drawing/2014/main" id="{AA653028-CE4A-4F02-9BA0-866627022E86}"/>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E1077BDF-A6CE-47C8-B93D-E02E3DE1C169}"/>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06AAF171-C4BE-4372-B0D0-296907CA2273}"/>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2020432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CF91214-E593-41DF-9BCF-834FCB41AE58}"/>
              </a:ext>
            </a:extLst>
          </p:cNvPr>
          <p:cNvSpPr>
            <a:spLocks noGrp="1"/>
          </p:cNvSpPr>
          <p:nvPr>
            <p:ph type="title"/>
          </p:nvPr>
        </p:nvSpPr>
        <p:spPr/>
        <p:txBody>
          <a:bodyPr/>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DE95A284-0EA9-4942-9EEC-E1691AE2BFE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8820A2B8-95B9-48B5-BA9B-66B2D30B345E}"/>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E1596C32-794F-4EE2-87D4-13469E15DCFB}"/>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F41CDF8B-EEDD-4CDE-A00D-284FC0C78C94}"/>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309317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1E52F318-61AB-4C6A-8B8D-A5D3D06CAC76}"/>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H"/>
          </a:p>
        </p:txBody>
      </p:sp>
      <p:sp>
        <p:nvSpPr>
          <p:cNvPr id="3" name="Espace réservé du texte vertical 2">
            <a:extLst>
              <a:ext uri="{FF2B5EF4-FFF2-40B4-BE49-F238E27FC236}">
                <a16:creationId xmlns:a16="http://schemas.microsoft.com/office/drawing/2014/main" id="{97130883-0E61-4BDC-9FF8-2935DBDFF89E}"/>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0CA6825E-25A3-41C4-9E2A-0578E82EE51B}"/>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2A84CA9C-4535-4353-8DC0-3D5F71C9A0F7}"/>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4C9A5F45-2DE7-4A72-B913-790C92F05BAD}"/>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1557645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6FEEC3-5D11-4243-8834-F418A1402426}"/>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FB73754D-547A-4B1E-B3B4-E6434CDC222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792D44A3-6269-4491-9317-89BB534FE11D}"/>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BCCA88E6-7C5C-40A8-BF07-82BE4FD04DCD}"/>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EB4FB81B-44FC-4984-9745-A3ADD3829548}"/>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29400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9EA18F-E574-45E6-9391-33DCA73071A3}"/>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H"/>
          </a:p>
        </p:txBody>
      </p:sp>
      <p:sp>
        <p:nvSpPr>
          <p:cNvPr id="3" name="Espace réservé du texte 2">
            <a:extLst>
              <a:ext uri="{FF2B5EF4-FFF2-40B4-BE49-F238E27FC236}">
                <a16:creationId xmlns:a16="http://schemas.microsoft.com/office/drawing/2014/main" id="{39C267AF-AF53-41A1-9CCB-8751849D04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A9335A5B-09A5-4E4E-9E2B-13E323937F0B}"/>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897D6DE4-32E4-40CD-9D70-9748015B1D42}"/>
              </a:ext>
            </a:extLst>
          </p:cNvPr>
          <p:cNvSpPr>
            <a:spLocks noGrp="1"/>
          </p:cNvSpPr>
          <p:nvPr>
            <p:ph type="ftr" sz="quarter" idx="11"/>
          </p:nvPr>
        </p:nvSpPr>
        <p:spPr/>
        <p:txBody>
          <a:bodyPr/>
          <a:lstStyle/>
          <a:p>
            <a:endParaRPr lang="fr-CH"/>
          </a:p>
        </p:txBody>
      </p:sp>
      <p:sp>
        <p:nvSpPr>
          <p:cNvPr id="6" name="Espace réservé du numéro de diapositive 5">
            <a:extLst>
              <a:ext uri="{FF2B5EF4-FFF2-40B4-BE49-F238E27FC236}">
                <a16:creationId xmlns:a16="http://schemas.microsoft.com/office/drawing/2014/main" id="{7FDADCB2-52A7-4D3A-932D-6510521ED098}"/>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1500600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5715FB-8049-4A47-86E6-30E246D438DC}"/>
              </a:ext>
            </a:extLst>
          </p:cNvPr>
          <p:cNvSpPr>
            <a:spLocks noGrp="1"/>
          </p:cNvSpPr>
          <p:nvPr>
            <p:ph type="title"/>
          </p:nvPr>
        </p:nvSpPr>
        <p:spPr/>
        <p:txBody>
          <a:bodyPr/>
          <a:lstStyle/>
          <a:p>
            <a:r>
              <a:rPr lang="fr-FR"/>
              <a:t>Modifiez le style du titre</a:t>
            </a:r>
            <a:endParaRPr lang="fr-CH"/>
          </a:p>
        </p:txBody>
      </p:sp>
      <p:sp>
        <p:nvSpPr>
          <p:cNvPr id="3" name="Espace réservé du contenu 2">
            <a:extLst>
              <a:ext uri="{FF2B5EF4-FFF2-40B4-BE49-F238E27FC236}">
                <a16:creationId xmlns:a16="http://schemas.microsoft.com/office/drawing/2014/main" id="{9AE50164-DD7F-4CDA-9BDF-DF75C750B6B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contenu 3">
            <a:extLst>
              <a:ext uri="{FF2B5EF4-FFF2-40B4-BE49-F238E27FC236}">
                <a16:creationId xmlns:a16="http://schemas.microsoft.com/office/drawing/2014/main" id="{8D962BF0-6EEC-47BF-B323-90C4EB179114}"/>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e la date 4">
            <a:extLst>
              <a:ext uri="{FF2B5EF4-FFF2-40B4-BE49-F238E27FC236}">
                <a16:creationId xmlns:a16="http://schemas.microsoft.com/office/drawing/2014/main" id="{1B61171B-5004-46AA-AEDB-8B5F41B4858C}"/>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6" name="Espace réservé du pied de page 5">
            <a:extLst>
              <a:ext uri="{FF2B5EF4-FFF2-40B4-BE49-F238E27FC236}">
                <a16:creationId xmlns:a16="http://schemas.microsoft.com/office/drawing/2014/main" id="{60E8FB9C-FAED-4A30-9A6B-80C233A1F4DC}"/>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27619980-E064-477A-B651-A209B5C34E68}"/>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2740208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B95F84-0288-4A32-852C-21DB547E875C}"/>
              </a:ext>
            </a:extLst>
          </p:cNvPr>
          <p:cNvSpPr>
            <a:spLocks noGrp="1"/>
          </p:cNvSpPr>
          <p:nvPr>
            <p:ph type="title"/>
          </p:nvPr>
        </p:nvSpPr>
        <p:spPr>
          <a:xfrm>
            <a:off x="839788" y="365125"/>
            <a:ext cx="10515600" cy="1325563"/>
          </a:xfrm>
        </p:spPr>
        <p:txBody>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BA1DF871-D4A7-4939-B7FA-11205E4DA1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9E18D0C9-FEF6-4D1B-9455-C610CB9DE190}"/>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5" name="Espace réservé du texte 4">
            <a:extLst>
              <a:ext uri="{FF2B5EF4-FFF2-40B4-BE49-F238E27FC236}">
                <a16:creationId xmlns:a16="http://schemas.microsoft.com/office/drawing/2014/main" id="{9725D9B8-953F-4601-B224-5761F803F4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81FD498-5825-4DBA-B126-CB442810FC45}"/>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7" name="Espace réservé de la date 6">
            <a:extLst>
              <a:ext uri="{FF2B5EF4-FFF2-40B4-BE49-F238E27FC236}">
                <a16:creationId xmlns:a16="http://schemas.microsoft.com/office/drawing/2014/main" id="{7A58DCB1-6D3E-42D8-9372-3CC1F6AB180D}"/>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8" name="Espace réservé du pied de page 7">
            <a:extLst>
              <a:ext uri="{FF2B5EF4-FFF2-40B4-BE49-F238E27FC236}">
                <a16:creationId xmlns:a16="http://schemas.microsoft.com/office/drawing/2014/main" id="{C89C3B9F-21AC-4A38-B5C4-526DF7659226}"/>
              </a:ext>
            </a:extLst>
          </p:cNvPr>
          <p:cNvSpPr>
            <a:spLocks noGrp="1"/>
          </p:cNvSpPr>
          <p:nvPr>
            <p:ph type="ftr" sz="quarter" idx="11"/>
          </p:nvPr>
        </p:nvSpPr>
        <p:spPr/>
        <p:txBody>
          <a:bodyPr/>
          <a:lstStyle/>
          <a:p>
            <a:endParaRPr lang="fr-CH"/>
          </a:p>
        </p:txBody>
      </p:sp>
      <p:sp>
        <p:nvSpPr>
          <p:cNvPr id="9" name="Espace réservé du numéro de diapositive 8">
            <a:extLst>
              <a:ext uri="{FF2B5EF4-FFF2-40B4-BE49-F238E27FC236}">
                <a16:creationId xmlns:a16="http://schemas.microsoft.com/office/drawing/2014/main" id="{71ECBA4F-7F00-4D13-9360-F0173545A0AF}"/>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322202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76CF11-203B-4960-BD23-040B18B68361}"/>
              </a:ext>
            </a:extLst>
          </p:cNvPr>
          <p:cNvSpPr>
            <a:spLocks noGrp="1"/>
          </p:cNvSpPr>
          <p:nvPr>
            <p:ph type="title"/>
          </p:nvPr>
        </p:nvSpPr>
        <p:spPr/>
        <p:txBody>
          <a:bodyPr/>
          <a:lstStyle/>
          <a:p>
            <a:r>
              <a:rPr lang="fr-FR"/>
              <a:t>Modifiez le style du titre</a:t>
            </a:r>
            <a:endParaRPr lang="fr-CH"/>
          </a:p>
        </p:txBody>
      </p:sp>
      <p:sp>
        <p:nvSpPr>
          <p:cNvPr id="3" name="Espace réservé de la date 2">
            <a:extLst>
              <a:ext uri="{FF2B5EF4-FFF2-40B4-BE49-F238E27FC236}">
                <a16:creationId xmlns:a16="http://schemas.microsoft.com/office/drawing/2014/main" id="{66C0193D-80C1-4C8F-8B2F-5B41AAFCDED1}"/>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4" name="Espace réservé du pied de page 3">
            <a:extLst>
              <a:ext uri="{FF2B5EF4-FFF2-40B4-BE49-F238E27FC236}">
                <a16:creationId xmlns:a16="http://schemas.microsoft.com/office/drawing/2014/main" id="{0649BD08-7450-413D-BCF4-360BD020DA41}"/>
              </a:ext>
            </a:extLst>
          </p:cNvPr>
          <p:cNvSpPr>
            <a:spLocks noGrp="1"/>
          </p:cNvSpPr>
          <p:nvPr>
            <p:ph type="ftr" sz="quarter" idx="11"/>
          </p:nvPr>
        </p:nvSpPr>
        <p:spPr/>
        <p:txBody>
          <a:bodyPr/>
          <a:lstStyle/>
          <a:p>
            <a:endParaRPr lang="fr-CH"/>
          </a:p>
        </p:txBody>
      </p:sp>
      <p:sp>
        <p:nvSpPr>
          <p:cNvPr id="5" name="Espace réservé du numéro de diapositive 4">
            <a:extLst>
              <a:ext uri="{FF2B5EF4-FFF2-40B4-BE49-F238E27FC236}">
                <a16:creationId xmlns:a16="http://schemas.microsoft.com/office/drawing/2014/main" id="{C9081132-E3DD-4DFF-8FFB-AE6DF1FCA086}"/>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24144397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39AE86A9-35A6-4F39-8B4E-3CB4FA7427E8}"/>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3" name="Espace réservé du pied de page 2">
            <a:extLst>
              <a:ext uri="{FF2B5EF4-FFF2-40B4-BE49-F238E27FC236}">
                <a16:creationId xmlns:a16="http://schemas.microsoft.com/office/drawing/2014/main" id="{A664F62A-69C4-4152-B636-1AAE705DC4BC}"/>
              </a:ext>
            </a:extLst>
          </p:cNvPr>
          <p:cNvSpPr>
            <a:spLocks noGrp="1"/>
          </p:cNvSpPr>
          <p:nvPr>
            <p:ph type="ftr" sz="quarter" idx="11"/>
          </p:nvPr>
        </p:nvSpPr>
        <p:spPr/>
        <p:txBody>
          <a:bodyPr/>
          <a:lstStyle/>
          <a:p>
            <a:endParaRPr lang="fr-CH"/>
          </a:p>
        </p:txBody>
      </p:sp>
      <p:sp>
        <p:nvSpPr>
          <p:cNvPr id="4" name="Espace réservé du numéro de diapositive 3">
            <a:extLst>
              <a:ext uri="{FF2B5EF4-FFF2-40B4-BE49-F238E27FC236}">
                <a16:creationId xmlns:a16="http://schemas.microsoft.com/office/drawing/2014/main" id="{021D3379-577A-498C-A083-28F54A7F45BF}"/>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4268725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3EBE48-4411-41D2-AC2E-5C8AC4F8212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du contenu 2">
            <a:extLst>
              <a:ext uri="{FF2B5EF4-FFF2-40B4-BE49-F238E27FC236}">
                <a16:creationId xmlns:a16="http://schemas.microsoft.com/office/drawing/2014/main" id="{B5ED74D0-803E-422A-B1D0-0E88B2BA52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u texte 3">
            <a:extLst>
              <a:ext uri="{FF2B5EF4-FFF2-40B4-BE49-F238E27FC236}">
                <a16:creationId xmlns:a16="http://schemas.microsoft.com/office/drawing/2014/main" id="{9913DA26-6F3E-45F2-B749-37458F0855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9136BF5-03C7-4E96-92E5-6160A31A35A7}"/>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6" name="Espace réservé du pied de page 5">
            <a:extLst>
              <a:ext uri="{FF2B5EF4-FFF2-40B4-BE49-F238E27FC236}">
                <a16:creationId xmlns:a16="http://schemas.microsoft.com/office/drawing/2014/main" id="{2ABD0AD2-BDBC-44EB-AB87-9A853651B0E2}"/>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41290293-1A62-4F3F-9D0C-80A28701067E}"/>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1475565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4B8CB14-F237-4E24-9308-172D63878B17}"/>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H"/>
          </a:p>
        </p:txBody>
      </p:sp>
      <p:sp>
        <p:nvSpPr>
          <p:cNvPr id="3" name="Espace réservé pour une image  2">
            <a:extLst>
              <a:ext uri="{FF2B5EF4-FFF2-40B4-BE49-F238E27FC236}">
                <a16:creationId xmlns:a16="http://schemas.microsoft.com/office/drawing/2014/main" id="{7C9E7263-A4C0-4057-8515-9C562D5DA6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H"/>
          </a:p>
        </p:txBody>
      </p:sp>
      <p:sp>
        <p:nvSpPr>
          <p:cNvPr id="4" name="Espace réservé du texte 3">
            <a:extLst>
              <a:ext uri="{FF2B5EF4-FFF2-40B4-BE49-F238E27FC236}">
                <a16:creationId xmlns:a16="http://schemas.microsoft.com/office/drawing/2014/main" id="{F51DA5C3-38A4-46E6-B568-09C48BE5EC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5E820CA-65DB-469D-9A5F-C11736BDADB3}"/>
              </a:ext>
            </a:extLst>
          </p:cNvPr>
          <p:cNvSpPr>
            <a:spLocks noGrp="1"/>
          </p:cNvSpPr>
          <p:nvPr>
            <p:ph type="dt" sz="half" idx="10"/>
          </p:nvPr>
        </p:nvSpPr>
        <p:spPr/>
        <p:txBody>
          <a:bodyPr/>
          <a:lstStyle/>
          <a:p>
            <a:fld id="{5F6D35AD-AA3B-4876-A479-F471DF87F765}" type="datetimeFigureOut">
              <a:rPr lang="fr-CH" smtClean="0"/>
              <a:t>22.11.2019</a:t>
            </a:fld>
            <a:endParaRPr lang="fr-CH"/>
          </a:p>
        </p:txBody>
      </p:sp>
      <p:sp>
        <p:nvSpPr>
          <p:cNvPr id="6" name="Espace réservé du pied de page 5">
            <a:extLst>
              <a:ext uri="{FF2B5EF4-FFF2-40B4-BE49-F238E27FC236}">
                <a16:creationId xmlns:a16="http://schemas.microsoft.com/office/drawing/2014/main" id="{95F6A36D-C78C-4281-B0C1-AB83F85C5CBA}"/>
              </a:ext>
            </a:extLst>
          </p:cNvPr>
          <p:cNvSpPr>
            <a:spLocks noGrp="1"/>
          </p:cNvSpPr>
          <p:nvPr>
            <p:ph type="ftr" sz="quarter" idx="11"/>
          </p:nvPr>
        </p:nvSpPr>
        <p:spPr/>
        <p:txBody>
          <a:bodyPr/>
          <a:lstStyle/>
          <a:p>
            <a:endParaRPr lang="fr-CH"/>
          </a:p>
        </p:txBody>
      </p:sp>
      <p:sp>
        <p:nvSpPr>
          <p:cNvPr id="7" name="Espace réservé du numéro de diapositive 6">
            <a:extLst>
              <a:ext uri="{FF2B5EF4-FFF2-40B4-BE49-F238E27FC236}">
                <a16:creationId xmlns:a16="http://schemas.microsoft.com/office/drawing/2014/main" id="{332811E9-7712-4198-A771-30AAFB1EB897}"/>
              </a:ext>
            </a:extLst>
          </p:cNvPr>
          <p:cNvSpPr>
            <a:spLocks noGrp="1"/>
          </p:cNvSpPr>
          <p:nvPr>
            <p:ph type="sldNum" sz="quarter" idx="12"/>
          </p:nvPr>
        </p:nvSpPr>
        <p:spPr/>
        <p:txBody>
          <a:bodyPr/>
          <a:lstStyle/>
          <a:p>
            <a:fld id="{26CC2A2A-BDE3-41D1-B721-06FD4B0B9640}" type="slidenum">
              <a:rPr lang="fr-CH" smtClean="0"/>
              <a:t>‹N°›</a:t>
            </a:fld>
            <a:endParaRPr lang="fr-CH"/>
          </a:p>
        </p:txBody>
      </p:sp>
    </p:spTree>
    <p:extLst>
      <p:ext uri="{BB962C8B-B14F-4D97-AF65-F5344CB8AC3E}">
        <p14:creationId xmlns:p14="http://schemas.microsoft.com/office/powerpoint/2010/main" val="3004233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EAC9AE5-1332-4F29-9CE8-2211D06180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H"/>
          </a:p>
        </p:txBody>
      </p:sp>
      <p:sp>
        <p:nvSpPr>
          <p:cNvPr id="3" name="Espace réservé du texte 2">
            <a:extLst>
              <a:ext uri="{FF2B5EF4-FFF2-40B4-BE49-F238E27FC236}">
                <a16:creationId xmlns:a16="http://schemas.microsoft.com/office/drawing/2014/main" id="{CB4648DC-F05D-49F4-BC92-7CEFC39772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Espace réservé de la date 3">
            <a:extLst>
              <a:ext uri="{FF2B5EF4-FFF2-40B4-BE49-F238E27FC236}">
                <a16:creationId xmlns:a16="http://schemas.microsoft.com/office/drawing/2014/main" id="{BE792DE2-3D40-4E98-9126-1B2ACC2FEF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6D35AD-AA3B-4876-A479-F471DF87F765}" type="datetimeFigureOut">
              <a:rPr lang="fr-CH" smtClean="0"/>
              <a:t>22.11.2019</a:t>
            </a:fld>
            <a:endParaRPr lang="fr-CH"/>
          </a:p>
        </p:txBody>
      </p:sp>
      <p:sp>
        <p:nvSpPr>
          <p:cNvPr id="5" name="Espace réservé du pied de page 4">
            <a:extLst>
              <a:ext uri="{FF2B5EF4-FFF2-40B4-BE49-F238E27FC236}">
                <a16:creationId xmlns:a16="http://schemas.microsoft.com/office/drawing/2014/main" id="{52D1027B-0BF3-4944-9A28-A7332CE2A0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Espace réservé du numéro de diapositive 5">
            <a:extLst>
              <a:ext uri="{FF2B5EF4-FFF2-40B4-BE49-F238E27FC236}">
                <a16:creationId xmlns:a16="http://schemas.microsoft.com/office/drawing/2014/main" id="{893146E6-ABB3-440D-868A-E3A9321E30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CC2A2A-BDE3-41D1-B721-06FD4B0B9640}" type="slidenum">
              <a:rPr lang="fr-CH" smtClean="0"/>
              <a:t>‹N°›</a:t>
            </a:fld>
            <a:endParaRPr lang="fr-CH"/>
          </a:p>
        </p:txBody>
      </p:sp>
    </p:spTree>
    <p:extLst>
      <p:ext uri="{BB962C8B-B14F-4D97-AF65-F5344CB8AC3E}">
        <p14:creationId xmlns:p14="http://schemas.microsoft.com/office/powerpoint/2010/main" val="3331109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2116C0-E305-41DF-9EFF-D390FE273320}"/>
              </a:ext>
            </a:extLst>
          </p:cNvPr>
          <p:cNvSpPr>
            <a:spLocks noGrp="1"/>
          </p:cNvSpPr>
          <p:nvPr>
            <p:ph type="ctrTitle"/>
          </p:nvPr>
        </p:nvSpPr>
        <p:spPr>
          <a:xfrm>
            <a:off x="1635211" y="652806"/>
            <a:ext cx="9144000" cy="2387600"/>
          </a:xfrm>
        </p:spPr>
        <p:txBody>
          <a:bodyPr>
            <a:normAutofit fontScale="90000"/>
          </a:bodyPr>
          <a:lstStyle/>
          <a:p>
            <a:r>
              <a:rPr lang="fr-CH" dirty="0">
                <a:latin typeface="Arial Rounded MT Bold" panose="020F0704030504030204" pitchFamily="34" charset="0"/>
              </a:rPr>
              <a:t>Assemblée HSA</a:t>
            </a:r>
            <a:br>
              <a:rPr lang="fr-CH" dirty="0">
                <a:latin typeface="Arial Rounded MT Bold" panose="020F0704030504030204" pitchFamily="34" charset="0"/>
              </a:rPr>
            </a:br>
            <a:r>
              <a:rPr lang="fr-CH" dirty="0">
                <a:latin typeface="Arial Rounded MT Bold" panose="020F0704030504030204" pitchFamily="34" charset="0"/>
              </a:rPr>
              <a:t> 21 novembre 2019</a:t>
            </a:r>
            <a:br>
              <a:rPr lang="fr-CH" dirty="0">
                <a:latin typeface="Arial Rounded MT Bold" panose="020F0704030504030204" pitchFamily="34" charset="0"/>
              </a:rPr>
            </a:br>
            <a:r>
              <a:rPr lang="fr-CH" dirty="0">
                <a:latin typeface="Arial Rounded MT Bold" panose="020F0704030504030204" pitchFamily="34" charset="0"/>
              </a:rPr>
              <a:t>à 20h à Glovelier</a:t>
            </a:r>
          </a:p>
        </p:txBody>
      </p:sp>
      <p:pic>
        <p:nvPicPr>
          <p:cNvPr id="5" name="Image 4">
            <a:extLst>
              <a:ext uri="{FF2B5EF4-FFF2-40B4-BE49-F238E27FC236}">
                <a16:creationId xmlns:a16="http://schemas.microsoft.com/office/drawing/2014/main" id="{BDFDDAC5-9DB3-4A3A-A82F-0D2DA0C7DB99}"/>
              </a:ext>
            </a:extLst>
          </p:cNvPr>
          <p:cNvPicPr>
            <a:picLocks noChangeAspect="1"/>
          </p:cNvPicPr>
          <p:nvPr/>
        </p:nvPicPr>
        <p:blipFill>
          <a:blip r:embed="rId3"/>
          <a:stretch>
            <a:fillRect/>
          </a:stretch>
        </p:blipFill>
        <p:spPr>
          <a:xfrm>
            <a:off x="5224462" y="3509963"/>
            <a:ext cx="1495425" cy="1095375"/>
          </a:xfrm>
          <a:prstGeom prst="rect">
            <a:avLst/>
          </a:prstGeom>
        </p:spPr>
      </p:pic>
      <p:sp>
        <p:nvSpPr>
          <p:cNvPr id="3" name="Sous-titre 2">
            <a:extLst>
              <a:ext uri="{FF2B5EF4-FFF2-40B4-BE49-F238E27FC236}">
                <a16:creationId xmlns:a16="http://schemas.microsoft.com/office/drawing/2014/main" id="{0D60DDB1-EAF0-4F67-A4CE-DA64DDB946C7}"/>
              </a:ext>
            </a:extLst>
          </p:cNvPr>
          <p:cNvSpPr>
            <a:spLocks noGrp="1"/>
          </p:cNvSpPr>
          <p:nvPr>
            <p:ph type="subTitle" idx="1"/>
          </p:nvPr>
        </p:nvSpPr>
        <p:spPr>
          <a:xfrm>
            <a:off x="1524000" y="3959226"/>
            <a:ext cx="9144000" cy="2019299"/>
          </a:xfrm>
        </p:spPr>
        <p:txBody>
          <a:bodyPr/>
          <a:lstStyle/>
          <a:p>
            <a:r>
              <a:rPr lang="fr-CH" dirty="0"/>
              <a:t>Glovelier</a:t>
            </a:r>
          </a:p>
        </p:txBody>
      </p:sp>
      <p:pic>
        <p:nvPicPr>
          <p:cNvPr id="6" name="Image 5">
            <a:extLst>
              <a:ext uri="{FF2B5EF4-FFF2-40B4-BE49-F238E27FC236}">
                <a16:creationId xmlns:a16="http://schemas.microsoft.com/office/drawing/2014/main" id="{B28FBA67-3C48-4353-8E0D-CE4FEA87CF4F}"/>
              </a:ext>
            </a:extLst>
          </p:cNvPr>
          <p:cNvPicPr>
            <a:picLocks noChangeAspect="1"/>
          </p:cNvPicPr>
          <p:nvPr/>
        </p:nvPicPr>
        <p:blipFill>
          <a:blip r:embed="rId4"/>
          <a:stretch>
            <a:fillRect/>
          </a:stretch>
        </p:blipFill>
        <p:spPr>
          <a:xfrm>
            <a:off x="4466030" y="3241679"/>
            <a:ext cx="3259939" cy="2387854"/>
          </a:xfrm>
          <a:prstGeom prst="rect">
            <a:avLst/>
          </a:prstGeom>
        </p:spPr>
      </p:pic>
    </p:spTree>
    <p:extLst>
      <p:ext uri="{BB962C8B-B14F-4D97-AF65-F5344CB8AC3E}">
        <p14:creationId xmlns:p14="http://schemas.microsoft.com/office/powerpoint/2010/main" val="12738130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21276"/>
            <a:ext cx="11061358" cy="1161535"/>
          </a:xfrm>
        </p:spPr>
        <p:txBody>
          <a:bodyPr>
            <a:normAutofit fontScale="90000"/>
          </a:bodyPr>
          <a:lstStyle/>
          <a:p>
            <a:pPr algn="ctr"/>
            <a:r>
              <a:rPr lang="fr-FR" sz="3800" dirty="0">
                <a:latin typeface="Arial Rounded MT Bold" panose="020F0704030504030204" pitchFamily="34" charset="0"/>
              </a:rPr>
              <a:t>             </a:t>
            </a:r>
            <a:br>
              <a:rPr lang="fr-FR" sz="3800" dirty="0">
                <a:latin typeface="Arial Rounded MT Bold" panose="020F0704030504030204" pitchFamily="34" charset="0"/>
              </a:rPr>
            </a:br>
            <a:br>
              <a:rPr lang="fr-FR" sz="3800" dirty="0">
                <a:latin typeface="Arial Rounded MT Bold" panose="020F0704030504030204" pitchFamily="34" charset="0"/>
              </a:rPr>
            </a:br>
            <a:r>
              <a:rPr lang="fr-FR" sz="3800" dirty="0">
                <a:latin typeface="Arial Rounded MT Bold" panose="020F0704030504030204" pitchFamily="34" charset="0"/>
              </a:rPr>
              <a:t>            </a:t>
            </a:r>
            <a:r>
              <a:rPr lang="fr-FR" sz="4000" dirty="0">
                <a:solidFill>
                  <a:srgbClr val="3399FF"/>
                </a:solidFill>
                <a:latin typeface="Arial Rounded MT Bold" panose="020F0704030504030204" pitchFamily="34" charset="0"/>
              </a:rPr>
              <a:t>Rapport des actions HSA menées dans les</a:t>
            </a:r>
            <a:br>
              <a:rPr lang="fr-FR" sz="4000" dirty="0">
                <a:solidFill>
                  <a:srgbClr val="3399FF"/>
                </a:solidFill>
                <a:latin typeface="Arial Rounded MT Bold" panose="020F0704030504030204" pitchFamily="34" charset="0"/>
              </a:rPr>
            </a:br>
            <a:r>
              <a:rPr lang="fr-FR" sz="4000" dirty="0">
                <a:solidFill>
                  <a:srgbClr val="3399FF"/>
                </a:solidFill>
                <a:latin typeface="Arial Rounded MT Bold" panose="020F0704030504030204" pitchFamily="34" charset="0"/>
              </a:rPr>
              <a:t>                différents départements de la commune</a:t>
            </a:r>
            <a:br>
              <a:rPr lang="fr-CH" dirty="0">
                <a:latin typeface="Arial Rounded MT Bold" panose="020F0704030504030204" pitchFamily="34" charset="0"/>
              </a:rPr>
            </a:br>
            <a:endParaRPr lang="fr-CH" dirty="0">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210065" y="1606376"/>
            <a:ext cx="11883081" cy="5128056"/>
          </a:xfrm>
        </p:spPr>
        <p:txBody>
          <a:bodyPr>
            <a:normAutofit/>
          </a:bodyPr>
          <a:lstStyle/>
          <a:p>
            <a:endParaRPr lang="fr-CH" dirty="0"/>
          </a:p>
          <a:p>
            <a:r>
              <a:rPr lang="fr-CH" sz="2400" b="1" dirty="0">
                <a:solidFill>
                  <a:srgbClr val="0070C0"/>
                </a:solidFill>
                <a:latin typeface="Arial Rounded MT Bold" panose="020F0704030504030204" pitchFamily="34" charset="0"/>
              </a:rPr>
              <a:t>Questions orales: 18 déposées</a:t>
            </a:r>
          </a:p>
          <a:p>
            <a:pPr marL="0" indent="0">
              <a:buNone/>
            </a:pPr>
            <a:r>
              <a:rPr lang="fr-CH" sz="2400" dirty="0"/>
              <a:t>- </a:t>
            </a:r>
            <a:r>
              <a:rPr lang="fr-CH" sz="2200" dirty="0"/>
              <a:t>Police des constructions </a:t>
            </a:r>
          </a:p>
          <a:p>
            <a:pPr marL="0" indent="0">
              <a:buNone/>
            </a:pPr>
            <a:r>
              <a:rPr lang="fr-CH" sz="2200" dirty="0"/>
              <a:t>- Non réponse aux pétitions	</a:t>
            </a:r>
          </a:p>
          <a:p>
            <a:pPr marL="0" indent="0">
              <a:buNone/>
            </a:pPr>
            <a:r>
              <a:rPr lang="fr-CH" sz="2200" dirty="0"/>
              <a:t>- Les Eco- points et les moloks</a:t>
            </a:r>
          </a:p>
          <a:p>
            <a:pPr marL="0" indent="0">
              <a:buNone/>
            </a:pPr>
            <a:r>
              <a:rPr lang="fr-CH" sz="2200" dirty="0"/>
              <a:t>- Suite de la crèche-garderie Courfaivre</a:t>
            </a:r>
          </a:p>
          <a:p>
            <a:pPr marL="0" indent="0">
              <a:buNone/>
            </a:pPr>
            <a:r>
              <a:rPr lang="fr-FR" sz="2200" dirty="0"/>
              <a:t>- L’informatique à l’Ecole primaire</a:t>
            </a:r>
            <a:endParaRPr lang="fr-CH" sz="2200" dirty="0"/>
          </a:p>
          <a:p>
            <a:pPr marL="0" indent="0">
              <a:buNone/>
            </a:pPr>
            <a:r>
              <a:rPr lang="fr-CH" sz="2200" dirty="0"/>
              <a:t>- La communication et la transparence </a:t>
            </a:r>
            <a:endParaRPr lang="fr-FR" sz="2200" dirty="0"/>
          </a:p>
          <a:p>
            <a:pPr>
              <a:buFontTx/>
              <a:buChar char="-"/>
            </a:pPr>
            <a:r>
              <a:rPr lang="fr-FR" sz="2200" dirty="0"/>
              <a:t>Soutien au commerce local de Haute-Sorne.</a:t>
            </a:r>
          </a:p>
          <a:p>
            <a:pPr>
              <a:buFontTx/>
              <a:buChar char="-"/>
            </a:pPr>
            <a:r>
              <a:rPr lang="fr-FR" sz="2200" dirty="0"/>
              <a:t>Informatique à l’école primaire</a:t>
            </a:r>
          </a:p>
          <a:p>
            <a:pPr>
              <a:buFontTx/>
              <a:buChar char="-"/>
            </a:pPr>
            <a:r>
              <a:rPr lang="fr-FR" sz="2200" dirty="0"/>
              <a:t>…</a:t>
            </a:r>
            <a:endParaRPr lang="fr-CH" sz="2200"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98854" y="0"/>
            <a:ext cx="2236573" cy="1638254"/>
          </a:xfrm>
          <a:prstGeom prst="rect">
            <a:avLst/>
          </a:prstGeom>
        </p:spPr>
      </p:pic>
      <p:graphicFrame>
        <p:nvGraphicFramePr>
          <p:cNvPr id="5" name="Graphique 4">
            <a:extLst>
              <a:ext uri="{FF2B5EF4-FFF2-40B4-BE49-F238E27FC236}">
                <a16:creationId xmlns:a16="http://schemas.microsoft.com/office/drawing/2014/main" id="{A9C72441-22B1-4732-86A5-9B929AC19E57}"/>
              </a:ext>
            </a:extLst>
          </p:cNvPr>
          <p:cNvGraphicFramePr>
            <a:graphicFrameLocks/>
          </p:cNvGraphicFramePr>
          <p:nvPr>
            <p:extLst>
              <p:ext uri="{D42A27DB-BD31-4B8C-83A1-F6EECF244321}">
                <p14:modId xmlns:p14="http://schemas.microsoft.com/office/powerpoint/2010/main" val="1442325666"/>
              </p:ext>
            </p:extLst>
          </p:nvPr>
        </p:nvGraphicFramePr>
        <p:xfrm>
          <a:off x="6376086" y="2335426"/>
          <a:ext cx="4312508" cy="32251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42343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65125"/>
            <a:ext cx="10801865" cy="1596231"/>
          </a:xfrm>
        </p:spPr>
        <p:txBody>
          <a:bodyPr>
            <a:normAutofit/>
          </a:bodyPr>
          <a:lstStyle/>
          <a:p>
            <a:pPr algn="ctr"/>
            <a:r>
              <a:rPr lang="fr-FR" sz="3800" dirty="0">
                <a:latin typeface="Arial Rounded MT Bold" panose="020F0704030504030204" pitchFamily="34" charset="0"/>
              </a:rPr>
              <a:t>         </a:t>
            </a:r>
            <a:r>
              <a:rPr lang="fr-FR" sz="3800" dirty="0">
                <a:solidFill>
                  <a:srgbClr val="3399FF"/>
                </a:solidFill>
                <a:latin typeface="Arial Rounded MT Bold" panose="020F0704030504030204" pitchFamily="34" charset="0"/>
              </a:rPr>
              <a:t>Objectifs réalisés</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726989" y="1837982"/>
            <a:ext cx="11246708" cy="4538104"/>
          </a:xfrm>
        </p:spPr>
        <p:txBody>
          <a:bodyPr>
            <a:normAutofit/>
          </a:bodyPr>
          <a:lstStyle/>
          <a:p>
            <a:pPr marL="457200" indent="-457200">
              <a:buFont typeface="+mj-lt"/>
              <a:buAutoNum type="arabicPeriod"/>
            </a:pPr>
            <a:r>
              <a:rPr lang="fr-CH" sz="2100" dirty="0">
                <a:latin typeface="Arial Rounded MT Bold" panose="020F0704030504030204" pitchFamily="34" charset="0"/>
              </a:rPr>
              <a:t>Campagne 2017 réussie:  7 sièges obtenus au Conseil Général et 2 sièges au Conseil communal  pour une toute nouvelle formation citoyenne. Autant que des partis traditionnels en place, les citoyens nous ont fait confiance et compte sur nous encore.</a:t>
            </a:r>
          </a:p>
          <a:p>
            <a:pPr marL="457200" indent="-457200">
              <a:buFont typeface="+mj-lt"/>
              <a:buAutoNum type="arabicPeriod"/>
            </a:pPr>
            <a:r>
              <a:rPr lang="fr-CH" sz="2100" dirty="0">
                <a:latin typeface="Arial Rounded MT Bold" panose="020F0704030504030204" pitchFamily="34" charset="0"/>
              </a:rPr>
              <a:t>La diversité de nos candidats d’horizons différents sans appartenance politique  a été une richesse comme représentation des générations d’aujourd’hui, c’est notre force.</a:t>
            </a:r>
          </a:p>
          <a:p>
            <a:pPr marL="457200" indent="-457200">
              <a:buFont typeface="+mj-lt"/>
              <a:buAutoNum type="arabicPeriod"/>
            </a:pPr>
            <a:r>
              <a:rPr lang="fr-CH" sz="2100" dirty="0">
                <a:latin typeface="Arial Rounded MT Bold" panose="020F0704030504030204" pitchFamily="34" charset="0"/>
              </a:rPr>
              <a:t>Amélioration de la communication entre les commissions et le conseil général et avec les partenaires en lien avec  notre commune.</a:t>
            </a:r>
          </a:p>
          <a:p>
            <a:pPr marL="457200" indent="-457200">
              <a:buFont typeface="+mj-lt"/>
              <a:buAutoNum type="arabicPeriod"/>
            </a:pPr>
            <a:r>
              <a:rPr lang="fr-CH" sz="2100" dirty="0">
                <a:latin typeface="Arial Rounded MT Bold" panose="020F0704030504030204" pitchFamily="34" charset="0"/>
              </a:rPr>
              <a:t>Suivi des dossiers et prise en compte des avis des citoyens pour le bien de la collectivité et de l’égalité, le suivi des finances, la mise en place de règlements, Fête du village et Sociétés locales, informatique aux Ecoles,  bâtiment  Ecole primaire, Développement des crèches et places UAPE , économie d’énergie via l’éclairage public, etc..</a:t>
            </a:r>
            <a:endParaRPr lang="fr-CH" sz="2100" dirty="0"/>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98854" y="0"/>
            <a:ext cx="2340284" cy="1714221"/>
          </a:xfrm>
          <a:prstGeom prst="rect">
            <a:avLst/>
          </a:prstGeom>
        </p:spPr>
      </p:pic>
    </p:spTree>
    <p:extLst>
      <p:ext uri="{BB962C8B-B14F-4D97-AF65-F5344CB8AC3E}">
        <p14:creationId xmlns:p14="http://schemas.microsoft.com/office/powerpoint/2010/main" val="354952243"/>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65125"/>
            <a:ext cx="10801865" cy="1596231"/>
          </a:xfrm>
        </p:spPr>
        <p:txBody>
          <a:bodyPr>
            <a:normAutofit/>
          </a:bodyPr>
          <a:lstStyle/>
          <a:p>
            <a:pPr algn="ctr"/>
            <a:r>
              <a:rPr lang="fr-FR" sz="3800" dirty="0">
                <a:latin typeface="Arial Rounded MT Bold" panose="020F0704030504030204" pitchFamily="34" charset="0"/>
              </a:rPr>
              <a:t>   </a:t>
            </a:r>
            <a:r>
              <a:rPr lang="fr-FR" sz="3800" dirty="0">
                <a:solidFill>
                  <a:srgbClr val="3399FF"/>
                </a:solidFill>
                <a:latin typeface="Arial Rounded MT Bold" panose="020F0704030504030204" pitchFamily="34" charset="0"/>
              </a:rPr>
              <a:t>Objectifs futurs</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726989" y="1837982"/>
            <a:ext cx="11246708" cy="4538104"/>
          </a:xfrm>
        </p:spPr>
        <p:txBody>
          <a:bodyPr>
            <a:normAutofit/>
          </a:bodyPr>
          <a:lstStyle/>
          <a:p>
            <a:pPr marL="0" indent="0">
              <a:buNone/>
            </a:pPr>
            <a:r>
              <a:rPr lang="fr-CH" sz="1700" dirty="0">
                <a:latin typeface="Arial Rounded MT Bold" panose="020F0704030504030204" pitchFamily="34" charset="0"/>
              </a:rPr>
              <a:t>Objectifs futurs, </a:t>
            </a:r>
            <a:r>
              <a:rPr lang="fr-CH" sz="1700" b="1" dirty="0">
                <a:latin typeface="Arial Rounded MT Bold" panose="020F0704030504030204" pitchFamily="34" charset="0"/>
              </a:rPr>
              <a:t> présenté par </a:t>
            </a:r>
          </a:p>
          <a:p>
            <a:pPr marL="0" indent="0">
              <a:buNone/>
            </a:pPr>
            <a:r>
              <a:rPr lang="fr-CH" sz="3000" b="1" dirty="0">
                <a:latin typeface="Arial Rounded MT Bold" panose="020F0704030504030204" pitchFamily="34" charset="0"/>
              </a:rPr>
              <a:t>Céline Grellier, présidente du Groupe au Conseil Général</a:t>
            </a:r>
          </a:p>
          <a:p>
            <a:r>
              <a:rPr lang="fr-CH" sz="2000" b="1" dirty="0"/>
              <a:t>Finances:</a:t>
            </a:r>
            <a:r>
              <a:rPr lang="fr-CH" sz="2000" dirty="0"/>
              <a:t> suivi du plan financier, attendu de la commune, portant sur les charges et revenus des comptes de fonctionnements et sur les investissements pour les 5 années à venir . Quel est la marge de manœuvre de la commune en phases avec ses ressources financières</a:t>
            </a:r>
          </a:p>
          <a:p>
            <a:r>
              <a:rPr lang="fr-CH" sz="2000" b="1" dirty="0"/>
              <a:t>PAL:</a:t>
            </a:r>
            <a:r>
              <a:rPr lang="fr-CH" sz="2000" dirty="0"/>
              <a:t> implication et surveillance active dans les préparatifs du PAL –places de parcs – aménagement du territoire – développement économique – environnement - variation de la population</a:t>
            </a:r>
          </a:p>
          <a:p>
            <a:r>
              <a:rPr lang="fr-CH" sz="2000" b="1" dirty="0"/>
              <a:t>Implantation des moloks: </a:t>
            </a:r>
            <a:r>
              <a:rPr lang="fr-CH" sz="2000" dirty="0"/>
              <a:t>surveillance  de l’accessibilité et de la sécurité routière et des piétons</a:t>
            </a:r>
          </a:p>
          <a:p>
            <a:r>
              <a:rPr lang="fr-CH" sz="2000" b="1" dirty="0"/>
              <a:t>Règlement d’organisation, ROAC: </a:t>
            </a:r>
            <a:r>
              <a:rPr lang="fr-CH" sz="2000" dirty="0"/>
              <a:t>stimulation de la mise à jour et  revoir notre structure organisationnelle</a:t>
            </a:r>
          </a:p>
          <a:p>
            <a:r>
              <a:rPr lang="fr-CH" sz="2000" b="1" dirty="0"/>
              <a:t>Autorités: </a:t>
            </a:r>
            <a:r>
              <a:rPr lang="fr-CH" sz="2000" dirty="0"/>
              <a:t>gagner encore et beaucoup plus de communication – de transversalité – de transparence  et d’écoute des citoyens</a:t>
            </a:r>
          </a:p>
          <a:p>
            <a:pPr>
              <a:buFontTx/>
              <a:buChar char="-"/>
            </a:pPr>
            <a:endParaRPr lang="fr-CH" sz="2000" dirty="0"/>
          </a:p>
          <a:p>
            <a:pPr>
              <a:buFontTx/>
              <a:buChar char="-"/>
            </a:pPr>
            <a:endParaRPr lang="fr-CH" sz="2000" dirty="0"/>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98854" y="0"/>
            <a:ext cx="2340284" cy="1714221"/>
          </a:xfrm>
          <a:prstGeom prst="rect">
            <a:avLst/>
          </a:prstGeom>
        </p:spPr>
      </p:pic>
    </p:spTree>
    <p:extLst>
      <p:ext uri="{BB962C8B-B14F-4D97-AF65-F5344CB8AC3E}">
        <p14:creationId xmlns:p14="http://schemas.microsoft.com/office/powerpoint/2010/main" val="3380152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668680"/>
            <a:ext cx="10801865" cy="1061266"/>
          </a:xfrm>
        </p:spPr>
        <p:txBody>
          <a:bodyPr>
            <a:normAutofit/>
          </a:bodyPr>
          <a:lstStyle/>
          <a:p>
            <a:pPr algn="ctr"/>
            <a:r>
              <a:rPr lang="fr-FR" sz="3800" dirty="0">
                <a:solidFill>
                  <a:srgbClr val="3399FF"/>
                </a:solidFill>
                <a:latin typeface="Arial Rounded MT Bold" panose="020F0704030504030204" pitchFamily="34" charset="0"/>
              </a:rPr>
              <a:t>             Adoption des statuts HSA</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472646" y="1837982"/>
            <a:ext cx="11246708" cy="4351338"/>
          </a:xfrm>
        </p:spPr>
        <p:txBody>
          <a:bodyPr>
            <a:normAutofit/>
          </a:bodyPr>
          <a:lstStyle/>
          <a:p>
            <a:endParaRPr lang="fr-CH" dirty="0"/>
          </a:p>
          <a:p>
            <a:pPr algn="ctr"/>
            <a:r>
              <a:rPr lang="fr-CH" sz="3200" dirty="0">
                <a:latin typeface="Arial Rounded MT Bold" panose="020F0704030504030204" pitchFamily="34" charset="0"/>
              </a:rPr>
              <a:t> </a:t>
            </a:r>
            <a:r>
              <a:rPr lang="fr-CH" sz="3200" b="1" dirty="0">
                <a:latin typeface="Arial Rounded MT Bold" panose="020F0704030504030204" pitchFamily="34" charset="0"/>
              </a:rPr>
              <a:t>Présentation des statuts</a:t>
            </a:r>
          </a:p>
          <a:p>
            <a:pPr marL="0" indent="0" algn="ctr">
              <a:buNone/>
            </a:pPr>
            <a:endParaRPr lang="fr-CH" sz="3200" b="1" dirty="0">
              <a:latin typeface="Arial Rounded MT Bold" panose="020F0704030504030204" pitchFamily="34" charset="0"/>
            </a:endParaRPr>
          </a:p>
          <a:p>
            <a:pPr algn="ctr"/>
            <a:r>
              <a:rPr lang="fr-CH" sz="3200" b="1" dirty="0">
                <a:latin typeface="Arial Rounded MT Bold" panose="020F0704030504030204" pitchFamily="34" charset="0"/>
              </a:rPr>
              <a:t> Questions</a:t>
            </a:r>
          </a:p>
          <a:p>
            <a:pPr marL="0" indent="0" algn="ctr">
              <a:buNone/>
            </a:pPr>
            <a:endParaRPr lang="fr-CH" sz="3200" b="1" dirty="0">
              <a:latin typeface="Arial Rounded MT Bold" panose="020F0704030504030204" pitchFamily="34" charset="0"/>
            </a:endParaRPr>
          </a:p>
          <a:p>
            <a:pPr algn="ctr"/>
            <a:r>
              <a:rPr lang="fr-CH" sz="3200" b="1" dirty="0">
                <a:latin typeface="Arial Rounded MT Bold" panose="020F0704030504030204" pitchFamily="34" charset="0"/>
              </a:rPr>
              <a:t> Vote</a:t>
            </a:r>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160638" y="0"/>
            <a:ext cx="2509244" cy="1837982"/>
          </a:xfrm>
          <a:prstGeom prst="rect">
            <a:avLst/>
          </a:prstGeom>
        </p:spPr>
      </p:pic>
    </p:spTree>
    <p:extLst>
      <p:ext uri="{BB962C8B-B14F-4D97-AF65-F5344CB8AC3E}">
        <p14:creationId xmlns:p14="http://schemas.microsoft.com/office/powerpoint/2010/main" val="1707605061"/>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668680"/>
            <a:ext cx="10801865" cy="1061266"/>
          </a:xfrm>
        </p:spPr>
        <p:txBody>
          <a:bodyPr>
            <a:normAutofit/>
          </a:bodyPr>
          <a:lstStyle/>
          <a:p>
            <a:pPr algn="ctr"/>
            <a:r>
              <a:rPr lang="fr-FR" sz="3800" dirty="0">
                <a:solidFill>
                  <a:srgbClr val="3399FF"/>
                </a:solidFill>
                <a:latin typeface="Arial Rounded MT Bold" panose="020F0704030504030204" pitchFamily="34" charset="0"/>
              </a:rPr>
              <a:t>             Adoption des statuts HSA</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472646" y="1837982"/>
            <a:ext cx="11246708" cy="4351338"/>
          </a:xfrm>
        </p:spPr>
        <p:txBody>
          <a:bodyPr>
            <a:normAutofit fontScale="92500" lnSpcReduction="20000"/>
          </a:bodyPr>
          <a:lstStyle/>
          <a:p>
            <a:endParaRPr lang="fr-CH" dirty="0"/>
          </a:p>
          <a:p>
            <a:pPr algn="ctr"/>
            <a:r>
              <a:rPr lang="fr-CH" sz="3200" b="1" dirty="0">
                <a:latin typeface="Arial Rounded MT Bold" panose="020F0704030504030204" pitchFamily="34" charset="0"/>
              </a:rPr>
              <a:t>Chapitres </a:t>
            </a:r>
          </a:p>
          <a:p>
            <a:pPr marL="514350" indent="-514350">
              <a:buFont typeface="+mj-lt"/>
              <a:buAutoNum type="arabicPeriod"/>
            </a:pPr>
            <a:r>
              <a:rPr lang="fr-FR" b="1" i="1" u="sng" dirty="0"/>
              <a:t>DISPOSITIONS GÉNÉRALES</a:t>
            </a:r>
          </a:p>
          <a:p>
            <a:pPr marL="514350" lvl="0" indent="-514350">
              <a:buFont typeface="+mj-lt"/>
              <a:buAutoNum type="arabicPeriod"/>
            </a:pPr>
            <a:r>
              <a:rPr lang="fr-FR" b="1" i="1" u="sng" dirty="0"/>
              <a:t>QUALITÉ DE MEMBRE ET DE SYMPATHISANT</a:t>
            </a:r>
            <a:endParaRPr lang="fr-CH" b="1" i="1" dirty="0"/>
          </a:p>
          <a:p>
            <a:pPr marL="514350" indent="-514350">
              <a:buFont typeface="+mj-lt"/>
              <a:buAutoNum type="arabicPeriod"/>
            </a:pPr>
            <a:r>
              <a:rPr lang="en-US" dirty="0"/>
              <a:t> </a:t>
            </a:r>
            <a:r>
              <a:rPr lang="fr-FR" b="1" i="1" u="sng" dirty="0"/>
              <a:t>ORGANISATION / COMPÉTENCESORGANISATION / COMPÉTENCES</a:t>
            </a:r>
          </a:p>
          <a:p>
            <a:pPr marL="514350" indent="-514350">
              <a:buFont typeface="+mj-lt"/>
              <a:buAutoNum type="arabicPeriod"/>
            </a:pPr>
            <a:r>
              <a:rPr lang="fr-FR" b="1" i="1" u="sng" dirty="0"/>
              <a:t>COTISATIONS</a:t>
            </a:r>
            <a:endParaRPr lang="fr-CH" b="1" i="1" dirty="0"/>
          </a:p>
          <a:p>
            <a:pPr marL="514350" indent="-514350">
              <a:buFont typeface="+mj-lt"/>
              <a:buAutoNum type="arabicPeriod"/>
            </a:pPr>
            <a:r>
              <a:rPr lang="fr-FR" b="1" i="1" u="sng" dirty="0"/>
              <a:t>DÉCISIONS</a:t>
            </a:r>
            <a:endParaRPr lang="fr-CH" b="1" i="1" dirty="0"/>
          </a:p>
          <a:p>
            <a:pPr marL="514350" indent="-514350">
              <a:buFont typeface="+mj-lt"/>
              <a:buAutoNum type="arabicPeriod"/>
            </a:pPr>
            <a:r>
              <a:rPr lang="fr-FR" b="1" i="1" u="sng" dirty="0"/>
              <a:t>REPRÉSENTATION</a:t>
            </a:r>
            <a:endParaRPr lang="fr-CH" b="1" i="1" dirty="0"/>
          </a:p>
          <a:p>
            <a:pPr marL="514350" indent="-514350">
              <a:buFont typeface="+mj-lt"/>
              <a:buAutoNum type="arabicPeriod"/>
            </a:pPr>
            <a:r>
              <a:rPr lang="fr-FR" b="1" i="1" u="sng" dirty="0"/>
              <a:t>DISSOLUTION</a:t>
            </a:r>
            <a:endParaRPr lang="fr-CH" b="1" i="1" dirty="0"/>
          </a:p>
          <a:p>
            <a:pPr marL="514350" indent="-514350">
              <a:buFont typeface="+mj-lt"/>
              <a:buAutoNum type="arabicPeriod"/>
            </a:pPr>
            <a:r>
              <a:rPr lang="fr-FR" b="1" i="1" u="sng" dirty="0"/>
              <a:t>DISPOSITIONS TRANSITOIRES ET FINALES</a:t>
            </a:r>
          </a:p>
          <a:p>
            <a:pPr marL="514350" indent="-514350" algn="ctr">
              <a:buFont typeface="+mj-lt"/>
              <a:buAutoNum type="arabicPeriod"/>
            </a:pPr>
            <a:endParaRPr lang="fr-CH" b="1" i="1" dirty="0"/>
          </a:p>
          <a:p>
            <a:pPr marL="0" indent="0" algn="ctr">
              <a:buNone/>
            </a:pPr>
            <a:endParaRPr lang="fr-CH" sz="3200" b="1" dirty="0">
              <a:latin typeface="Arial Rounded MT Bold" panose="020F0704030504030204" pitchFamily="34" charset="0"/>
            </a:endParaRPr>
          </a:p>
          <a:p>
            <a:pPr marL="0" indent="0" algn="ctr">
              <a:buNone/>
            </a:pPr>
            <a:endParaRPr lang="fr-CH" sz="3200" b="1" dirty="0">
              <a:latin typeface="Arial Rounded MT Bold" panose="020F0704030504030204" pitchFamily="34" charset="0"/>
            </a:endParaRPr>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160638" y="0"/>
            <a:ext cx="2509244" cy="1837982"/>
          </a:xfrm>
          <a:prstGeom prst="rect">
            <a:avLst/>
          </a:prstGeom>
        </p:spPr>
      </p:pic>
    </p:spTree>
    <p:extLst>
      <p:ext uri="{BB962C8B-B14F-4D97-AF65-F5344CB8AC3E}">
        <p14:creationId xmlns:p14="http://schemas.microsoft.com/office/powerpoint/2010/main" val="33238856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65125"/>
            <a:ext cx="10801865" cy="1596231"/>
          </a:xfrm>
        </p:spPr>
        <p:txBody>
          <a:bodyPr>
            <a:normAutofit/>
          </a:bodyPr>
          <a:lstStyle/>
          <a:p>
            <a:pPr algn="ctr"/>
            <a:r>
              <a:rPr lang="fr-FR" sz="3800" dirty="0">
                <a:solidFill>
                  <a:srgbClr val="3399FF"/>
                </a:solidFill>
                <a:latin typeface="Arial Rounded MT Bold" panose="020F0704030504030204" pitchFamily="34" charset="0"/>
              </a:rPr>
              <a:t>    Nommer le Comité HSA</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726989" y="1837982"/>
            <a:ext cx="11246708" cy="4351338"/>
          </a:xfrm>
        </p:spPr>
        <p:txBody>
          <a:bodyPr>
            <a:normAutofit/>
          </a:bodyPr>
          <a:lstStyle/>
          <a:p>
            <a:pPr marL="0" indent="0">
              <a:buNone/>
            </a:pPr>
            <a:r>
              <a:rPr lang="fr-CH" dirty="0"/>
              <a:t>  proposition du groupe:</a:t>
            </a:r>
          </a:p>
          <a:p>
            <a:pPr marL="0" indent="0">
              <a:buNone/>
            </a:pPr>
            <a:endParaRPr lang="fr-CH" dirty="0"/>
          </a:p>
          <a:p>
            <a:r>
              <a:rPr lang="fr-CH" sz="2400" dirty="0">
                <a:latin typeface="Arial Rounded MT Bold" panose="020F0704030504030204" pitchFamily="34" charset="0"/>
              </a:rPr>
              <a:t>Présidente  	</a:t>
            </a:r>
            <a:r>
              <a:rPr lang="fr-CH" sz="2000" i="1" dirty="0">
                <a:latin typeface="Arial Rounded MT Bold" panose="020F0704030504030204" pitchFamily="34" charset="0"/>
              </a:rPr>
              <a:t>Nicole Eggenschwiler</a:t>
            </a:r>
          </a:p>
          <a:p>
            <a:r>
              <a:rPr lang="fr-CH" sz="2400" dirty="0">
                <a:latin typeface="Arial Rounded MT Bold" panose="020F0704030504030204" pitchFamily="34" charset="0"/>
              </a:rPr>
              <a:t>Vice-président	</a:t>
            </a:r>
            <a:r>
              <a:rPr lang="fr-CH" sz="2000" i="1" dirty="0">
                <a:latin typeface="Arial Rounded MT Bold" panose="020F0704030504030204" pitchFamily="34" charset="0"/>
              </a:rPr>
              <a:t>Alain Girardin</a:t>
            </a:r>
          </a:p>
          <a:p>
            <a:r>
              <a:rPr lang="fr-CH" sz="2400" dirty="0">
                <a:latin typeface="Arial Rounded MT Bold" panose="020F0704030504030204" pitchFamily="34" charset="0"/>
              </a:rPr>
              <a:t>Secrétaire		</a:t>
            </a:r>
            <a:r>
              <a:rPr lang="fr-CH" sz="2000" i="1" dirty="0">
                <a:latin typeface="Arial Rounded MT Bold" panose="020F0704030504030204" pitchFamily="34" charset="0"/>
              </a:rPr>
              <a:t>Ouarda Mahmoudi</a:t>
            </a:r>
          </a:p>
          <a:p>
            <a:r>
              <a:rPr lang="fr-CH" sz="2400" dirty="0">
                <a:latin typeface="Arial Rounded MT Bold" panose="020F0704030504030204" pitchFamily="34" charset="0"/>
              </a:rPr>
              <a:t>Caissier		</a:t>
            </a:r>
            <a:r>
              <a:rPr lang="fr-CH" sz="2000" i="1" dirty="0">
                <a:latin typeface="Arial Rounded MT Bold" panose="020F0704030504030204" pitchFamily="34" charset="0"/>
              </a:rPr>
              <a:t>David Schneider</a:t>
            </a:r>
          </a:p>
          <a:p>
            <a:r>
              <a:rPr lang="fr-CH" sz="2400" dirty="0">
                <a:latin typeface="Arial Rounded MT Bold" panose="020F0704030504030204" pitchFamily="34" charset="0"/>
              </a:rPr>
              <a:t>Chargé de communications	</a:t>
            </a:r>
            <a:r>
              <a:rPr lang="fr-CH" sz="2000" i="1" dirty="0">
                <a:latin typeface="Arial Rounded MT Bold" panose="020F0704030504030204" pitchFamily="34" charset="0"/>
              </a:rPr>
              <a:t>Noël Pedreira</a:t>
            </a:r>
          </a:p>
          <a:p>
            <a:r>
              <a:rPr lang="fr-CH" sz="2400" dirty="0">
                <a:latin typeface="Arial Rounded MT Bold" panose="020F0704030504030204" pitchFamily="34" charset="0"/>
              </a:rPr>
              <a:t>Membres assesseurs: </a:t>
            </a:r>
            <a:r>
              <a:rPr lang="fr-CH" sz="2000" dirty="0">
                <a:latin typeface="Arial Rounded MT Bold" panose="020F0704030504030204" pitchFamily="34" charset="0"/>
              </a:rPr>
              <a:t>les Conseillers communaux  et le Président du groupe</a:t>
            </a:r>
          </a:p>
          <a:p>
            <a:pPr marL="0" indent="0">
              <a:buNone/>
            </a:pPr>
            <a:r>
              <a:rPr lang="fr-CH" sz="2400" dirty="0">
                <a:latin typeface="Arial Rounded MT Bold" panose="020F0704030504030204" pitchFamily="34" charset="0"/>
              </a:rPr>
              <a:t>  </a:t>
            </a:r>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86498" y="194"/>
            <a:ext cx="2508980" cy="1837788"/>
          </a:xfrm>
          <a:prstGeom prst="rect">
            <a:avLst/>
          </a:prstGeom>
        </p:spPr>
      </p:pic>
    </p:spTree>
    <p:extLst>
      <p:ext uri="{BB962C8B-B14F-4D97-AF65-F5344CB8AC3E}">
        <p14:creationId xmlns:p14="http://schemas.microsoft.com/office/powerpoint/2010/main" val="2261084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65125"/>
            <a:ext cx="10801865" cy="1596231"/>
          </a:xfrm>
        </p:spPr>
        <p:txBody>
          <a:bodyPr>
            <a:normAutofit/>
          </a:bodyPr>
          <a:lstStyle/>
          <a:p>
            <a:pPr algn="ctr"/>
            <a:r>
              <a:rPr lang="fr-FR" sz="3800" dirty="0">
                <a:latin typeface="Arial Rounded MT Bold" panose="020F0704030504030204" pitchFamily="34" charset="0"/>
              </a:rPr>
              <a:t>             </a:t>
            </a:r>
            <a:r>
              <a:rPr lang="fr-FR" sz="3800" dirty="0">
                <a:solidFill>
                  <a:srgbClr val="3399FF"/>
                </a:solidFill>
                <a:latin typeface="Arial Rounded MT Bold" panose="020F0704030504030204" pitchFamily="34" charset="0"/>
              </a:rPr>
              <a:t>Nommer les vérificateurs des comptes</a:t>
            </a:r>
            <a:br>
              <a:rPr lang="fr-FR" sz="3800" dirty="0">
                <a:solidFill>
                  <a:srgbClr val="3399FF"/>
                </a:solidFill>
                <a:latin typeface="Arial Rounded MT Bold" panose="020F0704030504030204" pitchFamily="34" charset="0"/>
              </a:rPr>
            </a:br>
            <a:r>
              <a:rPr lang="fr-FR" sz="3800" dirty="0">
                <a:solidFill>
                  <a:srgbClr val="3399FF"/>
                </a:solidFill>
                <a:latin typeface="Arial Rounded MT Bold" panose="020F0704030504030204" pitchFamily="34" charset="0"/>
              </a:rPr>
              <a:t>et fixer les cotisations</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726989" y="1837982"/>
            <a:ext cx="11246708" cy="4351338"/>
          </a:xfrm>
        </p:spPr>
        <p:txBody>
          <a:bodyPr>
            <a:normAutofit lnSpcReduction="10000"/>
          </a:bodyPr>
          <a:lstStyle/>
          <a:p>
            <a:endParaRPr lang="fr-CH" dirty="0"/>
          </a:p>
          <a:p>
            <a:pPr marL="0" indent="0">
              <a:buNone/>
            </a:pPr>
            <a:endParaRPr lang="fr-CH" dirty="0"/>
          </a:p>
          <a:p>
            <a:pPr algn="ctr"/>
            <a:r>
              <a:rPr lang="fr-CH" dirty="0"/>
              <a:t> </a:t>
            </a:r>
            <a:r>
              <a:rPr lang="fr-CH" dirty="0">
                <a:latin typeface="Arial Rounded MT Bold" panose="020F0704030504030204" pitchFamily="34" charset="0"/>
              </a:rPr>
              <a:t>Désigner deux vérificateurs des comptes</a:t>
            </a:r>
          </a:p>
          <a:p>
            <a:pPr marL="0" indent="0" algn="ctr">
              <a:buNone/>
            </a:pPr>
            <a:r>
              <a:rPr lang="fr-CH" sz="2000" i="1" dirty="0">
                <a:latin typeface="Arial Rounded MT Bold" panose="020F0704030504030204" pitchFamily="34" charset="0"/>
              </a:rPr>
              <a:t>Jeannette Receveur et Roxane Da Rocha</a:t>
            </a:r>
          </a:p>
          <a:p>
            <a:pPr algn="ctr"/>
            <a:endParaRPr lang="fr-CH" dirty="0">
              <a:latin typeface="Arial Rounded MT Bold" panose="020F0704030504030204" pitchFamily="34" charset="0"/>
            </a:endParaRPr>
          </a:p>
          <a:p>
            <a:pPr algn="ctr"/>
            <a:r>
              <a:rPr lang="fr-FR" dirty="0">
                <a:latin typeface="Arial Rounded MT Bold" panose="020F0704030504030204" pitchFamily="34" charset="0"/>
              </a:rPr>
              <a:t>Fixer le montant des cotisations 2020</a:t>
            </a:r>
          </a:p>
          <a:p>
            <a:pPr algn="ctr">
              <a:buFontTx/>
              <a:buChar char="-"/>
            </a:pPr>
            <a:r>
              <a:rPr lang="fr-FR" sz="1800" dirty="0">
                <a:latin typeface="Arial Rounded MT Bold" panose="020F0704030504030204" pitchFamily="34" charset="0"/>
              </a:rPr>
              <a:t>des Conseillers communaux; Fr.200.-</a:t>
            </a:r>
          </a:p>
          <a:p>
            <a:pPr algn="ctr">
              <a:buFontTx/>
              <a:buChar char="-"/>
            </a:pPr>
            <a:r>
              <a:rPr lang="fr-FR" sz="1800" dirty="0">
                <a:latin typeface="Arial Rounded MT Bold" panose="020F0704030504030204" pitchFamily="34" charset="0"/>
              </a:rPr>
              <a:t>des Conseillers généraux; Fr. 50.-</a:t>
            </a:r>
          </a:p>
          <a:p>
            <a:pPr algn="ctr">
              <a:buFontTx/>
              <a:buChar char="-"/>
            </a:pPr>
            <a:r>
              <a:rPr lang="fr-FR" sz="1800" dirty="0">
                <a:latin typeface="Arial Rounded MT Bold" panose="020F0704030504030204" pitchFamily="34" charset="0"/>
              </a:rPr>
              <a:t>des membres de commissions communales; Fr. 50.-</a:t>
            </a:r>
          </a:p>
          <a:p>
            <a:pPr algn="ctr">
              <a:buFontTx/>
              <a:buChar char="-"/>
            </a:pPr>
            <a:r>
              <a:rPr lang="fr-FR" sz="1800" dirty="0">
                <a:latin typeface="Arial Rounded MT Bold" panose="020F0704030504030204" pitchFamily="34" charset="0"/>
              </a:rPr>
              <a:t>des membres; Fr. 30.-</a:t>
            </a:r>
          </a:p>
          <a:p>
            <a:pPr algn="ctr">
              <a:buFontTx/>
              <a:buChar char="-"/>
            </a:pPr>
            <a:endParaRPr lang="fr-CH" sz="1800" dirty="0">
              <a:latin typeface="Arial Rounded MT Bold" panose="020F0704030504030204" pitchFamily="34" charset="0"/>
            </a:endParaRPr>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0" y="194"/>
            <a:ext cx="2508980" cy="1837788"/>
          </a:xfrm>
          <a:prstGeom prst="rect">
            <a:avLst/>
          </a:prstGeom>
        </p:spPr>
      </p:pic>
    </p:spTree>
    <p:extLst>
      <p:ext uri="{BB962C8B-B14F-4D97-AF65-F5344CB8AC3E}">
        <p14:creationId xmlns:p14="http://schemas.microsoft.com/office/powerpoint/2010/main" val="193419678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65125"/>
            <a:ext cx="10801865" cy="1596231"/>
          </a:xfrm>
        </p:spPr>
        <p:txBody>
          <a:bodyPr>
            <a:normAutofit/>
          </a:bodyPr>
          <a:lstStyle/>
          <a:p>
            <a:pPr algn="ctr"/>
            <a:r>
              <a:rPr lang="fr-FR" dirty="0">
                <a:solidFill>
                  <a:srgbClr val="3399FF"/>
                </a:solidFill>
                <a:latin typeface="Arial Rounded MT Bold" panose="020F0704030504030204" pitchFamily="34" charset="0"/>
              </a:rPr>
              <a:t>Divers</a:t>
            </a:r>
            <a:endParaRPr lang="fr-CH"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726989" y="1837982"/>
            <a:ext cx="11246708" cy="4351338"/>
          </a:xfrm>
        </p:spPr>
        <p:txBody>
          <a:bodyPr>
            <a:normAutofit/>
          </a:bodyPr>
          <a:lstStyle/>
          <a:p>
            <a:endParaRPr lang="fr-CH" dirty="0"/>
          </a:p>
          <a:p>
            <a:pPr marL="0" indent="0">
              <a:buNone/>
            </a:pPr>
            <a:endParaRPr lang="fr-CH" dirty="0"/>
          </a:p>
          <a:p>
            <a:pPr marL="0" indent="0" algn="ctr">
              <a:buNone/>
            </a:pPr>
            <a:r>
              <a:rPr lang="fr-CH" sz="3600" dirty="0">
                <a:latin typeface="Arial Rounded MT Bold" panose="020F0704030504030204" pitchFamily="34" charset="0"/>
              </a:rPr>
              <a:t>Nous vous remercions pour votre écoute</a:t>
            </a:r>
          </a:p>
          <a:p>
            <a:pPr marL="0" indent="0" algn="ctr">
              <a:buNone/>
            </a:pPr>
            <a:r>
              <a:rPr lang="fr-CH" sz="3600" dirty="0">
                <a:latin typeface="Arial Rounded MT Bold" panose="020F0704030504030204" pitchFamily="34" charset="0"/>
              </a:rPr>
              <a:t> et pour votre précieuse participation</a:t>
            </a:r>
          </a:p>
          <a:p>
            <a:pPr marL="0" indent="0" algn="ctr">
              <a:buNone/>
            </a:pPr>
            <a:endParaRPr lang="fr-CH" sz="3600" dirty="0">
              <a:latin typeface="Arial Rounded MT Bold" panose="020F0704030504030204" pitchFamily="34" charset="0"/>
            </a:endParaRPr>
          </a:p>
          <a:p>
            <a:pPr marL="0" indent="0" algn="ctr">
              <a:buNone/>
            </a:pPr>
            <a:r>
              <a:rPr lang="fr-CH" sz="3600" dirty="0">
                <a:latin typeface="Arial Rounded MT Bold" panose="020F0704030504030204" pitchFamily="34" charset="0"/>
              </a:rPr>
              <a:t>La  Discussion est Ouverte</a:t>
            </a:r>
          </a:p>
          <a:p>
            <a:pPr marL="0" indent="0" algn="ctr">
              <a:buNone/>
            </a:pPr>
            <a:endParaRPr lang="fr-CH" dirty="0">
              <a:latin typeface="Arial Rounded MT Bold" panose="020F0704030504030204" pitchFamily="34" charset="0"/>
            </a:endParaRPr>
          </a:p>
          <a:p>
            <a:pPr marL="0" indent="0" algn="ctr">
              <a:buNone/>
            </a:pPr>
            <a:endParaRPr lang="fr-CH" dirty="0">
              <a:latin typeface="Arial Rounded MT Bold" panose="020F0704030504030204" pitchFamily="34" charset="0"/>
            </a:endParaRPr>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0" y="0"/>
            <a:ext cx="2310714" cy="1692561"/>
          </a:xfrm>
          <a:prstGeom prst="rect">
            <a:avLst/>
          </a:prstGeom>
        </p:spPr>
      </p:pic>
    </p:spTree>
    <p:extLst>
      <p:ext uri="{BB962C8B-B14F-4D97-AF65-F5344CB8AC3E}">
        <p14:creationId xmlns:p14="http://schemas.microsoft.com/office/powerpoint/2010/main" val="39720321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981AC1C-0CEC-4FD7-9334-3D2ED59E4A2F}"/>
              </a:ext>
            </a:extLst>
          </p:cNvPr>
          <p:cNvPicPr>
            <a:picLocks noChangeAspect="1"/>
          </p:cNvPicPr>
          <p:nvPr/>
        </p:nvPicPr>
        <p:blipFill>
          <a:blip r:embed="rId2"/>
          <a:stretch>
            <a:fillRect/>
          </a:stretch>
        </p:blipFill>
        <p:spPr>
          <a:xfrm>
            <a:off x="152400" y="593124"/>
            <a:ext cx="4301762" cy="3150972"/>
          </a:xfrm>
          <a:prstGeom prst="rect">
            <a:avLst/>
          </a:prstGeom>
        </p:spPr>
      </p:pic>
      <p:sp>
        <p:nvSpPr>
          <p:cNvPr id="3" name="Rectangle 2">
            <a:extLst>
              <a:ext uri="{FF2B5EF4-FFF2-40B4-BE49-F238E27FC236}">
                <a16:creationId xmlns:a16="http://schemas.microsoft.com/office/drawing/2014/main" id="{7942E27C-60FB-4B4D-BA1E-F46FBC167971}"/>
              </a:ext>
            </a:extLst>
          </p:cNvPr>
          <p:cNvSpPr/>
          <p:nvPr/>
        </p:nvSpPr>
        <p:spPr>
          <a:xfrm>
            <a:off x="4887150" y="1641138"/>
            <a:ext cx="6096000" cy="5095754"/>
          </a:xfrm>
          <a:prstGeom prst="rect">
            <a:avLst/>
          </a:prstGeom>
        </p:spPr>
        <p:txBody>
          <a:bodyPr>
            <a:spAutoFit/>
          </a:bodyPr>
          <a:lstStyle/>
          <a:p>
            <a:pPr lvl="0" algn="ctr">
              <a:lnSpc>
                <a:spcPct val="90000"/>
              </a:lnSpc>
              <a:spcBef>
                <a:spcPts val="1000"/>
              </a:spcBef>
            </a:pPr>
            <a:r>
              <a:rPr lang="fr-CH" sz="8800" b="1" dirty="0">
                <a:solidFill>
                  <a:srgbClr val="3399FF"/>
                </a:solidFill>
                <a:latin typeface="Comic Sans MS" panose="030F0702030302020204" pitchFamily="66" charset="0"/>
              </a:rPr>
              <a:t>MERCI de votre attention</a:t>
            </a:r>
          </a:p>
          <a:p>
            <a:pPr lvl="0" algn="ctr">
              <a:lnSpc>
                <a:spcPct val="90000"/>
              </a:lnSpc>
              <a:spcBef>
                <a:spcPts val="1000"/>
              </a:spcBef>
            </a:pPr>
            <a:endParaRPr lang="fr-CH" sz="8800" b="1" dirty="0">
              <a:solidFill>
                <a:srgbClr val="3399FF"/>
              </a:solidFill>
              <a:latin typeface="Comic Sans MS" panose="030F0702030302020204" pitchFamily="66" charset="0"/>
            </a:endParaRPr>
          </a:p>
        </p:txBody>
      </p:sp>
    </p:spTree>
    <p:extLst>
      <p:ext uri="{BB962C8B-B14F-4D97-AF65-F5344CB8AC3E}">
        <p14:creationId xmlns:p14="http://schemas.microsoft.com/office/powerpoint/2010/main" val="261160447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696AFE-76C9-46C8-92FB-9F2DDD855C36}"/>
              </a:ext>
            </a:extLst>
          </p:cNvPr>
          <p:cNvSpPr>
            <a:spLocks noGrp="1"/>
          </p:cNvSpPr>
          <p:nvPr>
            <p:ph type="title"/>
          </p:nvPr>
        </p:nvSpPr>
        <p:spPr/>
        <p:txBody>
          <a:bodyPr>
            <a:normAutofit/>
          </a:bodyPr>
          <a:lstStyle/>
          <a:p>
            <a:pPr algn="ctr"/>
            <a:r>
              <a:rPr lang="fr-CH" sz="4800" dirty="0">
                <a:solidFill>
                  <a:srgbClr val="3399FF"/>
                </a:solidFill>
                <a:latin typeface="Arial Rounded MT Bold" panose="020F0704030504030204" pitchFamily="34" charset="0"/>
              </a:rPr>
              <a:t>Bienvenue</a:t>
            </a:r>
          </a:p>
        </p:txBody>
      </p:sp>
      <p:pic>
        <p:nvPicPr>
          <p:cNvPr id="3" name="Image 2">
            <a:extLst>
              <a:ext uri="{FF2B5EF4-FFF2-40B4-BE49-F238E27FC236}">
                <a16:creationId xmlns:a16="http://schemas.microsoft.com/office/drawing/2014/main" id="{A4B6E5F7-6A18-4DED-8585-D6F0D4197262}"/>
              </a:ext>
            </a:extLst>
          </p:cNvPr>
          <p:cNvPicPr>
            <a:picLocks noChangeAspect="1"/>
          </p:cNvPicPr>
          <p:nvPr/>
        </p:nvPicPr>
        <p:blipFill>
          <a:blip r:embed="rId2"/>
          <a:stretch>
            <a:fillRect/>
          </a:stretch>
        </p:blipFill>
        <p:spPr>
          <a:xfrm>
            <a:off x="81147" y="94456"/>
            <a:ext cx="2548724" cy="1866900"/>
          </a:xfrm>
          <a:prstGeom prst="rect">
            <a:avLst/>
          </a:prstGeom>
        </p:spPr>
      </p:pic>
      <p:sp>
        <p:nvSpPr>
          <p:cNvPr id="4" name="Rectangle 3">
            <a:extLst>
              <a:ext uri="{FF2B5EF4-FFF2-40B4-BE49-F238E27FC236}">
                <a16:creationId xmlns:a16="http://schemas.microsoft.com/office/drawing/2014/main" id="{CA697679-A7F3-442F-AB21-3E78D3C31EBD}"/>
              </a:ext>
            </a:extLst>
          </p:cNvPr>
          <p:cNvSpPr/>
          <p:nvPr/>
        </p:nvSpPr>
        <p:spPr>
          <a:xfrm>
            <a:off x="2372497" y="2501214"/>
            <a:ext cx="8538519" cy="2431948"/>
          </a:xfrm>
          <a:prstGeom prst="rect">
            <a:avLst/>
          </a:prstGeom>
        </p:spPr>
        <p:txBody>
          <a:bodyPr wrap="square">
            <a:spAutoFit/>
          </a:bodyPr>
          <a:lstStyle/>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Aux élu-e-s au Conseil communal ;</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Aux élus- es et suppléant-e-s au Conseil général ;</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Aux membres des commissions communales ;</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Aux membres de la liste HSA :</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Aux sympathisants et amis,</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a:p>
            <a:pPr>
              <a:lnSpc>
                <a:spcPct val="107000"/>
              </a:lnSpc>
              <a:spcAft>
                <a:spcPts val="0"/>
              </a:spcAft>
              <a:tabLst>
                <a:tab pos="3981450" algn="l"/>
                <a:tab pos="4152900" algn="l"/>
                <a:tab pos="4324350" algn="l"/>
                <a:tab pos="4486275" algn="l"/>
                <a:tab pos="4695825" algn="l"/>
                <a:tab pos="4838700" algn="l"/>
              </a:tabLst>
            </a:pPr>
            <a:r>
              <a:rPr lang="fr-CH" sz="2400" dirty="0">
                <a:solidFill>
                  <a:srgbClr val="000000"/>
                </a:solidFill>
                <a:effectLst>
                  <a:outerShdw blurRad="50800" dist="38100" dir="2700000" algn="tl">
                    <a:srgbClr val="000000">
                      <a:alpha val="40000"/>
                    </a:srgbClr>
                  </a:outerShdw>
                </a:effectLst>
                <a:latin typeface="Arial Rounded MT Bold" panose="020F0704030504030204" pitchFamily="34" charset="0"/>
                <a:ea typeface="Calibri" panose="020F0502020204030204" pitchFamily="34" charset="0"/>
                <a:cs typeface="Times New Roman" panose="02020603050405020304" pitchFamily="18" charset="0"/>
              </a:rPr>
              <a:t>A toute personne intéressée à nous soutenir </a:t>
            </a:r>
            <a:endParaRPr lang="fr-CH" sz="2400" dirty="0">
              <a:latin typeface="Arial Rounded MT Bold" panose="020F07040305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254304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CCC3E7-8747-4A55-957D-B2C89594B1D5}"/>
              </a:ext>
            </a:extLst>
          </p:cNvPr>
          <p:cNvSpPr>
            <a:spLocks noGrp="1"/>
          </p:cNvSpPr>
          <p:nvPr>
            <p:ph type="title"/>
          </p:nvPr>
        </p:nvSpPr>
        <p:spPr/>
        <p:txBody>
          <a:bodyPr>
            <a:normAutofit/>
          </a:bodyPr>
          <a:lstStyle/>
          <a:p>
            <a:pPr algn="ctr"/>
            <a:r>
              <a:rPr lang="fr-CH" sz="4800" dirty="0">
                <a:solidFill>
                  <a:srgbClr val="3399FF"/>
                </a:solidFill>
                <a:latin typeface="Arial Rounded MT Bold" panose="020F0704030504030204" pitchFamily="34" charset="0"/>
              </a:rPr>
              <a:t>Présentation</a:t>
            </a:r>
          </a:p>
        </p:txBody>
      </p:sp>
      <p:sp>
        <p:nvSpPr>
          <p:cNvPr id="3" name="Espace réservé du contenu 2">
            <a:extLst>
              <a:ext uri="{FF2B5EF4-FFF2-40B4-BE49-F238E27FC236}">
                <a16:creationId xmlns:a16="http://schemas.microsoft.com/office/drawing/2014/main" id="{5CA1D147-49CD-4345-B0E0-81FE1AE911F5}"/>
              </a:ext>
            </a:extLst>
          </p:cNvPr>
          <p:cNvSpPr>
            <a:spLocks noGrp="1"/>
          </p:cNvSpPr>
          <p:nvPr>
            <p:ph idx="1"/>
          </p:nvPr>
        </p:nvSpPr>
        <p:spPr/>
        <p:txBody>
          <a:bodyPr>
            <a:normAutofit/>
          </a:bodyPr>
          <a:lstStyle/>
          <a:p>
            <a:endParaRPr lang="fr-CH" dirty="0"/>
          </a:p>
          <a:p>
            <a:r>
              <a:rPr lang="fr-CH" dirty="0">
                <a:latin typeface="Arial Rounded MT Bold" panose="020F0704030504030204" pitchFamily="34" charset="0"/>
              </a:rPr>
              <a:t>Mot de bienvenue, Nicole Eggenschwiler</a:t>
            </a:r>
          </a:p>
          <a:p>
            <a:pPr marL="0" indent="0">
              <a:buNone/>
            </a:pPr>
            <a:endParaRPr lang="fr-CH" dirty="0">
              <a:latin typeface="Arial Rounded MT Bold" panose="020F0704030504030204" pitchFamily="34" charset="0"/>
            </a:endParaRPr>
          </a:p>
          <a:p>
            <a:r>
              <a:rPr lang="fr-CH" dirty="0">
                <a:latin typeface="Arial Rounded MT Bold" panose="020F0704030504030204" pitchFamily="34" charset="0"/>
              </a:rPr>
              <a:t>Merci pour votre présence à cette première assemblée. </a:t>
            </a:r>
          </a:p>
          <a:p>
            <a:pPr marL="0" indent="0">
              <a:buNone/>
            </a:pPr>
            <a:endParaRPr lang="fr-CH" dirty="0">
              <a:latin typeface="Arial Rounded MT Bold" panose="020F0704030504030204" pitchFamily="34" charset="0"/>
            </a:endParaRPr>
          </a:p>
          <a:p>
            <a:r>
              <a:rPr lang="fr-CH" dirty="0">
                <a:latin typeface="Arial Rounded MT Bold" panose="020F0704030504030204" pitchFamily="34" charset="0"/>
              </a:rPr>
              <a:t>Présentation par un tour de table des participants,  des Conseillers et des  membres de commissions communales</a:t>
            </a:r>
          </a:p>
          <a:p>
            <a:pPr marL="0" indent="0">
              <a:buNone/>
            </a:pPr>
            <a:r>
              <a:rPr lang="fr-CH" dirty="0">
                <a:latin typeface="Arial Rounded MT Bold" panose="020F0704030504030204" pitchFamily="34" charset="0"/>
              </a:rPr>
              <a:t>   </a:t>
            </a:r>
          </a:p>
          <a:p>
            <a:endParaRPr lang="fr-CH" dirty="0"/>
          </a:p>
        </p:txBody>
      </p:sp>
      <p:pic>
        <p:nvPicPr>
          <p:cNvPr id="4" name="Image 3">
            <a:extLst>
              <a:ext uri="{FF2B5EF4-FFF2-40B4-BE49-F238E27FC236}">
                <a16:creationId xmlns:a16="http://schemas.microsoft.com/office/drawing/2014/main" id="{5217CA10-362C-498B-9211-3F93F910179F}"/>
              </a:ext>
            </a:extLst>
          </p:cNvPr>
          <p:cNvPicPr>
            <a:picLocks noChangeAspect="1"/>
          </p:cNvPicPr>
          <p:nvPr/>
        </p:nvPicPr>
        <p:blipFill>
          <a:blip r:embed="rId2"/>
          <a:stretch>
            <a:fillRect/>
          </a:stretch>
        </p:blipFill>
        <p:spPr>
          <a:xfrm>
            <a:off x="81147" y="94456"/>
            <a:ext cx="2548724" cy="1866900"/>
          </a:xfrm>
          <a:prstGeom prst="rect">
            <a:avLst/>
          </a:prstGeom>
        </p:spPr>
      </p:pic>
    </p:spTree>
    <p:extLst>
      <p:ext uri="{BB962C8B-B14F-4D97-AF65-F5344CB8AC3E}">
        <p14:creationId xmlns:p14="http://schemas.microsoft.com/office/powerpoint/2010/main" val="443935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CCC3E7-8747-4A55-957D-B2C89594B1D5}"/>
              </a:ext>
            </a:extLst>
          </p:cNvPr>
          <p:cNvSpPr>
            <a:spLocks noGrp="1"/>
          </p:cNvSpPr>
          <p:nvPr>
            <p:ph type="title"/>
          </p:nvPr>
        </p:nvSpPr>
        <p:spPr>
          <a:xfrm>
            <a:off x="2113006" y="111193"/>
            <a:ext cx="8355227" cy="343802"/>
          </a:xfrm>
        </p:spPr>
        <p:txBody>
          <a:bodyPr>
            <a:noAutofit/>
          </a:bodyPr>
          <a:lstStyle/>
          <a:p>
            <a:pPr algn="ctr"/>
            <a:r>
              <a:rPr lang="fr-CH" sz="2000" dirty="0">
                <a:solidFill>
                  <a:srgbClr val="3399FF"/>
                </a:solidFill>
                <a:latin typeface="Arial Rounded MT Bold" panose="020F0704030504030204" pitchFamily="34" charset="0"/>
              </a:rPr>
              <a:t>Membres des commissions représentants HSA</a:t>
            </a:r>
          </a:p>
        </p:txBody>
      </p:sp>
      <p:sp>
        <p:nvSpPr>
          <p:cNvPr id="3" name="Espace réservé du contenu 2">
            <a:extLst>
              <a:ext uri="{FF2B5EF4-FFF2-40B4-BE49-F238E27FC236}">
                <a16:creationId xmlns:a16="http://schemas.microsoft.com/office/drawing/2014/main" id="{5CA1D147-49CD-4345-B0E0-81FE1AE911F5}"/>
              </a:ext>
            </a:extLst>
          </p:cNvPr>
          <p:cNvSpPr>
            <a:spLocks noGrp="1"/>
          </p:cNvSpPr>
          <p:nvPr>
            <p:ph idx="1"/>
          </p:nvPr>
        </p:nvSpPr>
        <p:spPr>
          <a:xfrm>
            <a:off x="838200" y="681037"/>
            <a:ext cx="10515600" cy="5495926"/>
          </a:xfrm>
        </p:spPr>
        <p:txBody>
          <a:bodyPr/>
          <a:lstStyle/>
          <a:p>
            <a:pPr marL="0" indent="0">
              <a:buNone/>
            </a:pPr>
            <a:endParaRPr lang="fr-CH" dirty="0">
              <a:latin typeface="Arial Rounded MT Bold" panose="020F0704030504030204" pitchFamily="34" charset="0"/>
            </a:endParaRPr>
          </a:p>
          <a:p>
            <a:endParaRPr lang="fr-CH" dirty="0"/>
          </a:p>
        </p:txBody>
      </p:sp>
      <p:pic>
        <p:nvPicPr>
          <p:cNvPr id="4" name="Image 3">
            <a:extLst>
              <a:ext uri="{FF2B5EF4-FFF2-40B4-BE49-F238E27FC236}">
                <a16:creationId xmlns:a16="http://schemas.microsoft.com/office/drawing/2014/main" id="{5217CA10-362C-498B-9211-3F93F910179F}"/>
              </a:ext>
            </a:extLst>
          </p:cNvPr>
          <p:cNvPicPr>
            <a:picLocks noChangeAspect="1"/>
          </p:cNvPicPr>
          <p:nvPr/>
        </p:nvPicPr>
        <p:blipFill>
          <a:blip r:embed="rId2"/>
          <a:stretch>
            <a:fillRect/>
          </a:stretch>
        </p:blipFill>
        <p:spPr>
          <a:xfrm>
            <a:off x="130023" y="111193"/>
            <a:ext cx="777961" cy="569844"/>
          </a:xfrm>
          <a:prstGeom prst="rect">
            <a:avLst/>
          </a:prstGeom>
        </p:spPr>
      </p:pic>
      <p:graphicFrame>
        <p:nvGraphicFramePr>
          <p:cNvPr id="9" name="Tableau 8">
            <a:extLst>
              <a:ext uri="{FF2B5EF4-FFF2-40B4-BE49-F238E27FC236}">
                <a16:creationId xmlns:a16="http://schemas.microsoft.com/office/drawing/2014/main" id="{B6BF48BC-C960-4E3D-B581-9210CCFED23C}"/>
              </a:ext>
            </a:extLst>
          </p:cNvPr>
          <p:cNvGraphicFramePr>
            <a:graphicFrameLocks noGrp="1"/>
          </p:cNvGraphicFramePr>
          <p:nvPr>
            <p:extLst>
              <p:ext uri="{D42A27DB-BD31-4B8C-83A1-F6EECF244321}">
                <p14:modId xmlns:p14="http://schemas.microsoft.com/office/powerpoint/2010/main" val="25010247"/>
              </p:ext>
            </p:extLst>
          </p:nvPr>
        </p:nvGraphicFramePr>
        <p:xfrm>
          <a:off x="1458099" y="454994"/>
          <a:ext cx="9193427" cy="6359278"/>
        </p:xfrm>
        <a:graphic>
          <a:graphicData uri="http://schemas.openxmlformats.org/drawingml/2006/table">
            <a:tbl>
              <a:tblPr/>
              <a:tblGrid>
                <a:gridCol w="1550552">
                  <a:extLst>
                    <a:ext uri="{9D8B030D-6E8A-4147-A177-3AD203B41FA5}">
                      <a16:colId xmlns:a16="http://schemas.microsoft.com/office/drawing/2014/main" val="3215004259"/>
                    </a:ext>
                  </a:extLst>
                </a:gridCol>
                <a:gridCol w="2002285">
                  <a:extLst>
                    <a:ext uri="{9D8B030D-6E8A-4147-A177-3AD203B41FA5}">
                      <a16:colId xmlns:a16="http://schemas.microsoft.com/office/drawing/2014/main" val="3942147661"/>
                    </a:ext>
                  </a:extLst>
                </a:gridCol>
                <a:gridCol w="1990079">
                  <a:extLst>
                    <a:ext uri="{9D8B030D-6E8A-4147-A177-3AD203B41FA5}">
                      <a16:colId xmlns:a16="http://schemas.microsoft.com/office/drawing/2014/main" val="3175623734"/>
                    </a:ext>
                  </a:extLst>
                </a:gridCol>
                <a:gridCol w="2441813">
                  <a:extLst>
                    <a:ext uri="{9D8B030D-6E8A-4147-A177-3AD203B41FA5}">
                      <a16:colId xmlns:a16="http://schemas.microsoft.com/office/drawing/2014/main" val="2718904908"/>
                    </a:ext>
                  </a:extLst>
                </a:gridCol>
                <a:gridCol w="1208698">
                  <a:extLst>
                    <a:ext uri="{9D8B030D-6E8A-4147-A177-3AD203B41FA5}">
                      <a16:colId xmlns:a16="http://schemas.microsoft.com/office/drawing/2014/main" val="394432565"/>
                    </a:ext>
                  </a:extLst>
                </a:gridCol>
              </a:tblGrid>
              <a:tr h="199772">
                <a:tc>
                  <a:txBody>
                    <a:bodyPr/>
                    <a:lstStyle/>
                    <a:p>
                      <a:pPr algn="l" fontAlgn="b"/>
                      <a:r>
                        <a:rPr lang="fr-CH" sz="1300" b="1" i="0" u="none" strike="noStrike" baseline="0">
                          <a:solidFill>
                            <a:srgbClr val="000000"/>
                          </a:solidFill>
                          <a:effectLst/>
                          <a:latin typeface="Calibri" panose="020F0502020204030204" pitchFamily="34" charset="0"/>
                        </a:rPr>
                        <a:t>MAIRIE</a:t>
                      </a:r>
                    </a:p>
                  </a:txBody>
                  <a:tcPr marL="7018" marR="7018" marT="7018" marB="0" anchor="b">
                    <a:lnL>
                      <a:noFill/>
                    </a:lnL>
                    <a:lnR>
                      <a:noFill/>
                    </a:lnR>
                    <a:lnT>
                      <a:noFill/>
                    </a:lnT>
                    <a:lnB>
                      <a:noFill/>
                    </a:lnB>
                    <a:solidFill>
                      <a:srgbClr val="FFEB9C"/>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gridSpan="2">
                  <a:txBody>
                    <a:bodyPr/>
                    <a:lstStyle/>
                    <a:p>
                      <a:pPr algn="l" fontAlgn="b"/>
                      <a:r>
                        <a:rPr lang="fr-FR" sz="1300" b="1" i="0" u="none" strike="noStrike" baseline="0">
                          <a:solidFill>
                            <a:srgbClr val="000000"/>
                          </a:solidFill>
                          <a:effectLst/>
                          <a:latin typeface="Calibri" panose="020F0502020204030204" pitchFamily="34" charset="0"/>
                        </a:rPr>
                        <a:t>FORÊT,PÂTURAGES ET AFFAIRES BOURGEOISES</a:t>
                      </a:r>
                    </a:p>
                  </a:txBody>
                  <a:tcPr marL="7018" marR="7018" marT="7018" marB="0" anchor="b">
                    <a:lnL>
                      <a:noFill/>
                    </a:lnL>
                    <a:lnR>
                      <a:noFill/>
                    </a:lnR>
                    <a:lnT>
                      <a:noFill/>
                    </a:lnT>
                    <a:lnB>
                      <a:noFill/>
                    </a:lnB>
                    <a:solidFill>
                      <a:srgbClr val="ED7D31"/>
                    </a:solidFill>
                  </a:tcPr>
                </a:tc>
                <a:tc hMerge="1">
                  <a:txBody>
                    <a:bodyPr/>
                    <a:lstStyle/>
                    <a:p>
                      <a:endParaRPr lang="fr-CH"/>
                    </a:p>
                  </a:txBody>
                  <a:tcPr/>
                </a:tc>
                <a:extLst>
                  <a:ext uri="{0D108BD9-81ED-4DB2-BD59-A6C34878D82A}">
                    <a16:rowId xmlns:a16="http://schemas.microsoft.com/office/drawing/2014/main" val="1527042128"/>
                  </a:ext>
                </a:extLst>
              </a:tr>
              <a:tr h="199772">
                <a:tc>
                  <a:txBody>
                    <a:bodyPr/>
                    <a:lstStyle/>
                    <a:p>
                      <a:pPr algn="l" fontAlgn="b"/>
                      <a:r>
                        <a:rPr lang="fr-CH" sz="1300" b="1" i="0" u="none" strike="noStrike" baseline="0">
                          <a:solidFill>
                            <a:srgbClr val="000000"/>
                          </a:solidFill>
                          <a:effectLst/>
                          <a:latin typeface="Calibri" panose="020F0502020204030204" pitchFamily="34" charset="0"/>
                        </a:rPr>
                        <a:t>Girardin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Alain</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Jaeggi</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Raoul</a:t>
                      </a:r>
                    </a:p>
                  </a:txBody>
                  <a:tcPr marL="7018" marR="7018" marT="7018" marB="0" anchor="b">
                    <a:lnL>
                      <a:noFill/>
                    </a:lnL>
                    <a:lnR>
                      <a:noFill/>
                    </a:lnR>
                    <a:lnT>
                      <a:noFill/>
                    </a:lnT>
                    <a:lnB>
                      <a:noFill/>
                    </a:lnB>
                  </a:tcPr>
                </a:tc>
                <a:extLst>
                  <a:ext uri="{0D108BD9-81ED-4DB2-BD59-A6C34878D82A}">
                    <a16:rowId xmlns:a16="http://schemas.microsoft.com/office/drawing/2014/main" val="4087149461"/>
                  </a:ext>
                </a:extLst>
              </a:tr>
              <a:tr h="199772">
                <a:tc>
                  <a:txBody>
                    <a:bodyPr/>
                    <a:lstStyle/>
                    <a:p>
                      <a:pPr algn="l" fontAlgn="b"/>
                      <a:r>
                        <a:rPr lang="fr-CH" sz="1300" b="1" i="0" u="none" strike="noStrike" baseline="0">
                          <a:solidFill>
                            <a:srgbClr val="000000"/>
                          </a:solidFill>
                          <a:effectLst/>
                          <a:latin typeface="Calibri" panose="020F0502020204030204" pitchFamily="34" charset="0"/>
                        </a:rPr>
                        <a:t>Schneider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David</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Girard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Jean-Pierre</a:t>
                      </a:r>
                    </a:p>
                  </a:txBody>
                  <a:tcPr marL="7018" marR="7018" marT="7018" marB="0" anchor="b">
                    <a:lnL>
                      <a:noFill/>
                    </a:lnL>
                    <a:lnR>
                      <a:noFill/>
                    </a:lnR>
                    <a:lnT>
                      <a:noFill/>
                    </a:lnT>
                    <a:lnB>
                      <a:noFill/>
                    </a:lnB>
                  </a:tcPr>
                </a:tc>
                <a:extLst>
                  <a:ext uri="{0D108BD9-81ED-4DB2-BD59-A6C34878D82A}">
                    <a16:rowId xmlns:a16="http://schemas.microsoft.com/office/drawing/2014/main" val="1066286181"/>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247016500"/>
                  </a:ext>
                </a:extLst>
              </a:tr>
              <a:tr h="199772">
                <a:tc gridSpan="2">
                  <a:txBody>
                    <a:bodyPr/>
                    <a:lstStyle/>
                    <a:p>
                      <a:pPr algn="l" fontAlgn="b"/>
                      <a:r>
                        <a:rPr lang="fr-FR" sz="1300" b="1" i="0" u="none" strike="noStrike" baseline="0">
                          <a:solidFill>
                            <a:srgbClr val="000000"/>
                          </a:solidFill>
                          <a:effectLst/>
                          <a:latin typeface="Calibri" panose="020F0502020204030204" pitchFamily="34" charset="0"/>
                        </a:rPr>
                        <a:t>ECOLES,FORMATION ET AFFAIRES SOCIALES</a:t>
                      </a:r>
                    </a:p>
                  </a:txBody>
                  <a:tcPr marL="7018" marR="7018" marT="7018" marB="0" anchor="b">
                    <a:lnL>
                      <a:noFill/>
                    </a:lnL>
                    <a:lnR>
                      <a:noFill/>
                    </a:lnR>
                    <a:lnT>
                      <a:noFill/>
                    </a:lnT>
                    <a:lnB>
                      <a:noFill/>
                    </a:lnB>
                    <a:solidFill>
                      <a:srgbClr val="FFC7CE"/>
                    </a:solidFill>
                  </a:tcPr>
                </a:tc>
                <a:tc hMerge="1">
                  <a:txBody>
                    <a:bodyPr/>
                    <a:lstStyle/>
                    <a:p>
                      <a:endParaRPr lang="fr-CH"/>
                    </a:p>
                  </a:txBody>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COMMISSION D'ESTIMATION</a:t>
                      </a:r>
                    </a:p>
                  </a:txBody>
                  <a:tcPr marL="7018" marR="7018" marT="7018" marB="0" anchor="b">
                    <a:lnL>
                      <a:noFill/>
                    </a:lnL>
                    <a:lnR>
                      <a:noFill/>
                    </a:lnR>
                    <a:lnT>
                      <a:noFill/>
                    </a:lnT>
                    <a:lnB>
                      <a:noFill/>
                    </a:lnB>
                    <a:solidFill>
                      <a:srgbClr val="8EA9DB"/>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3367541632"/>
                  </a:ext>
                </a:extLst>
              </a:tr>
              <a:tr h="199772">
                <a:tc>
                  <a:txBody>
                    <a:bodyPr/>
                    <a:lstStyle/>
                    <a:p>
                      <a:pPr algn="l" fontAlgn="b"/>
                      <a:r>
                        <a:rPr lang="fr-CH" sz="1300" b="1" i="0" u="none" strike="noStrike" baseline="0">
                          <a:solidFill>
                            <a:srgbClr val="000000"/>
                          </a:solidFill>
                          <a:effectLst/>
                          <a:latin typeface="Calibri" panose="020F0502020204030204" pitchFamily="34" charset="0"/>
                        </a:rPr>
                        <a:t>Grellier</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Céline</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Beuchat</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Catherine</a:t>
                      </a:r>
                    </a:p>
                  </a:txBody>
                  <a:tcPr marL="7018" marR="7018" marT="7018" marB="0" anchor="b">
                    <a:lnL>
                      <a:noFill/>
                    </a:lnL>
                    <a:lnR>
                      <a:noFill/>
                    </a:lnR>
                    <a:lnT>
                      <a:noFill/>
                    </a:lnT>
                    <a:lnB>
                      <a:noFill/>
                    </a:lnB>
                  </a:tcPr>
                </a:tc>
                <a:extLst>
                  <a:ext uri="{0D108BD9-81ED-4DB2-BD59-A6C34878D82A}">
                    <a16:rowId xmlns:a16="http://schemas.microsoft.com/office/drawing/2014/main" val="656515089"/>
                  </a:ext>
                </a:extLst>
              </a:tr>
              <a:tr h="199772">
                <a:tc>
                  <a:txBody>
                    <a:bodyPr/>
                    <a:lstStyle/>
                    <a:p>
                      <a:pPr algn="l" fontAlgn="b"/>
                      <a:r>
                        <a:rPr lang="fr-CH" sz="1300" b="1" i="0" u="none" strike="noStrike" baseline="0">
                          <a:solidFill>
                            <a:srgbClr val="000000"/>
                          </a:solidFill>
                          <a:effectLst/>
                          <a:latin typeface="Calibri" panose="020F0502020204030204" pitchFamily="34" charset="0"/>
                        </a:rPr>
                        <a:t>Jaeggi</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Paul</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FF0000"/>
                        </a:solidFill>
                        <a:effectLst/>
                        <a:latin typeface="Arial" panose="020B060402020202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Schneider</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David</a:t>
                      </a:r>
                    </a:p>
                  </a:txBody>
                  <a:tcPr marL="7018" marR="7018" marT="7018" marB="0" anchor="b">
                    <a:lnL>
                      <a:noFill/>
                    </a:lnL>
                    <a:lnR>
                      <a:noFill/>
                    </a:lnR>
                    <a:lnT>
                      <a:noFill/>
                    </a:lnT>
                    <a:lnB>
                      <a:noFill/>
                    </a:lnB>
                  </a:tcPr>
                </a:tc>
                <a:extLst>
                  <a:ext uri="{0D108BD9-81ED-4DB2-BD59-A6C34878D82A}">
                    <a16:rowId xmlns:a16="http://schemas.microsoft.com/office/drawing/2014/main" val="2979085156"/>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1939257179"/>
                  </a:ext>
                </a:extLst>
              </a:tr>
              <a:tr h="199772">
                <a:tc gridSpan="2">
                  <a:txBody>
                    <a:bodyPr/>
                    <a:lstStyle/>
                    <a:p>
                      <a:pPr algn="l" fontAlgn="b"/>
                      <a:r>
                        <a:rPr lang="fr-CH" sz="1300" b="1" i="0" u="none" strike="noStrike" baseline="0">
                          <a:solidFill>
                            <a:srgbClr val="000000"/>
                          </a:solidFill>
                          <a:effectLst/>
                          <a:latin typeface="Calibri" panose="020F0502020204030204" pitchFamily="34" charset="0"/>
                        </a:rPr>
                        <a:t>FINANCES,IMPÔTS ET INFORMATIQUE</a:t>
                      </a:r>
                    </a:p>
                  </a:txBody>
                  <a:tcPr marL="7018" marR="7018" marT="7018" marB="0" anchor="b">
                    <a:lnL>
                      <a:noFill/>
                    </a:lnL>
                    <a:lnR>
                      <a:noFill/>
                    </a:lnR>
                    <a:lnT>
                      <a:noFill/>
                    </a:lnT>
                    <a:lnB>
                      <a:noFill/>
                    </a:lnB>
                    <a:solidFill>
                      <a:srgbClr val="92D050"/>
                    </a:solidFill>
                  </a:tcPr>
                </a:tc>
                <a:tc hMerge="1">
                  <a:txBody>
                    <a:bodyPr/>
                    <a:lstStyle/>
                    <a:p>
                      <a:endParaRPr lang="fr-CH"/>
                    </a:p>
                  </a:txBody>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gridSpan="2">
                  <a:txBody>
                    <a:bodyPr/>
                    <a:lstStyle/>
                    <a:p>
                      <a:pPr algn="l" fontAlgn="b"/>
                      <a:r>
                        <a:rPr lang="fr-FR" sz="1300" b="1" i="0" u="none" strike="noStrike" baseline="0">
                          <a:solidFill>
                            <a:srgbClr val="000000"/>
                          </a:solidFill>
                          <a:effectLst/>
                          <a:latin typeface="Calibri" panose="020F0502020204030204" pitchFamily="34" charset="0"/>
                        </a:rPr>
                        <a:t>COMMISSION DE LA JOURNEE DES AÎNES</a:t>
                      </a:r>
                    </a:p>
                  </a:txBody>
                  <a:tcPr marL="7018" marR="7018" marT="7018" marB="0" anchor="b">
                    <a:lnL>
                      <a:noFill/>
                    </a:lnL>
                    <a:lnR>
                      <a:noFill/>
                    </a:lnR>
                    <a:lnT>
                      <a:noFill/>
                    </a:lnT>
                    <a:lnB>
                      <a:noFill/>
                    </a:lnB>
                    <a:solidFill>
                      <a:srgbClr val="F4B084"/>
                    </a:solidFill>
                  </a:tcPr>
                </a:tc>
                <a:tc hMerge="1">
                  <a:txBody>
                    <a:bodyPr/>
                    <a:lstStyle/>
                    <a:p>
                      <a:endParaRPr lang="fr-CH"/>
                    </a:p>
                  </a:txBody>
                  <a:tcPr/>
                </a:tc>
                <a:extLst>
                  <a:ext uri="{0D108BD9-81ED-4DB2-BD59-A6C34878D82A}">
                    <a16:rowId xmlns:a16="http://schemas.microsoft.com/office/drawing/2014/main" val="2422664246"/>
                  </a:ext>
                </a:extLst>
              </a:tr>
              <a:tr h="199772">
                <a:tc>
                  <a:txBody>
                    <a:bodyPr/>
                    <a:lstStyle/>
                    <a:p>
                      <a:pPr algn="l" fontAlgn="b"/>
                      <a:r>
                        <a:rPr lang="fr-CH" sz="1300" b="1" i="0" u="none" strike="noStrike" baseline="0">
                          <a:solidFill>
                            <a:srgbClr val="000000"/>
                          </a:solidFill>
                          <a:effectLst/>
                          <a:latin typeface="Calibri" panose="020F0502020204030204" pitchFamily="34" charset="0"/>
                        </a:rPr>
                        <a:t>Giradin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Alain</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Arial" panose="020B060402020202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Christe Jaeggi</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Danièle</a:t>
                      </a:r>
                    </a:p>
                  </a:txBody>
                  <a:tcPr marL="7018" marR="7018" marT="7018" marB="0" anchor="b">
                    <a:lnL>
                      <a:noFill/>
                    </a:lnL>
                    <a:lnR>
                      <a:noFill/>
                    </a:lnR>
                    <a:lnT>
                      <a:noFill/>
                    </a:lnT>
                    <a:lnB>
                      <a:noFill/>
                    </a:lnB>
                  </a:tcPr>
                </a:tc>
                <a:extLst>
                  <a:ext uri="{0D108BD9-81ED-4DB2-BD59-A6C34878D82A}">
                    <a16:rowId xmlns:a16="http://schemas.microsoft.com/office/drawing/2014/main" val="291235082"/>
                  </a:ext>
                </a:extLst>
              </a:tr>
              <a:tr h="199772">
                <a:tc>
                  <a:txBody>
                    <a:bodyPr/>
                    <a:lstStyle/>
                    <a:p>
                      <a:pPr algn="l" fontAlgn="b"/>
                      <a:r>
                        <a:rPr lang="fr-CH" sz="1300" b="1" i="0" u="none" strike="noStrike" baseline="0">
                          <a:solidFill>
                            <a:srgbClr val="000000"/>
                          </a:solidFill>
                          <a:effectLst/>
                          <a:latin typeface="Calibri" panose="020F0502020204030204" pitchFamily="34" charset="0"/>
                        </a:rPr>
                        <a:t>Socchi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Lionel</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Da Rocha</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Roxane</a:t>
                      </a:r>
                    </a:p>
                  </a:txBody>
                  <a:tcPr marL="7018" marR="7018" marT="7018" marB="0" anchor="b">
                    <a:lnL>
                      <a:noFill/>
                    </a:lnL>
                    <a:lnR>
                      <a:noFill/>
                    </a:lnR>
                    <a:lnT>
                      <a:noFill/>
                    </a:lnT>
                    <a:lnB>
                      <a:noFill/>
                    </a:lnB>
                  </a:tcPr>
                </a:tc>
                <a:extLst>
                  <a:ext uri="{0D108BD9-81ED-4DB2-BD59-A6C34878D82A}">
                    <a16:rowId xmlns:a16="http://schemas.microsoft.com/office/drawing/2014/main" val="44134492"/>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1456746370"/>
                  </a:ext>
                </a:extLst>
              </a:tr>
              <a:tr h="199772">
                <a:tc>
                  <a:txBody>
                    <a:bodyPr/>
                    <a:lstStyle/>
                    <a:p>
                      <a:pPr algn="l" fontAlgn="b"/>
                      <a:r>
                        <a:rPr lang="fr-CH" sz="1300" b="1" i="0" u="none" strike="noStrike" baseline="0">
                          <a:solidFill>
                            <a:srgbClr val="000000"/>
                          </a:solidFill>
                          <a:effectLst/>
                          <a:latin typeface="Calibri" panose="020F0502020204030204" pitchFamily="34" charset="0"/>
                        </a:rPr>
                        <a:t>TRAVAUX PUBLICS</a:t>
                      </a:r>
                    </a:p>
                  </a:txBody>
                  <a:tcPr marL="7018" marR="7018" marT="7018" marB="0" anchor="b">
                    <a:lnL>
                      <a:noFill/>
                    </a:lnL>
                    <a:lnR>
                      <a:noFill/>
                    </a:lnR>
                    <a:lnT>
                      <a:noFill/>
                    </a:lnT>
                    <a:lnB>
                      <a:noFill/>
                    </a:lnB>
                    <a:solidFill>
                      <a:srgbClr val="BDD7EE"/>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COMMISSION DES BERGES</a:t>
                      </a:r>
                    </a:p>
                  </a:txBody>
                  <a:tcPr marL="7018" marR="7018" marT="7018" marB="0" anchor="b">
                    <a:lnL>
                      <a:noFill/>
                    </a:lnL>
                    <a:lnR>
                      <a:noFill/>
                    </a:lnR>
                    <a:lnT>
                      <a:noFill/>
                    </a:lnT>
                    <a:lnB>
                      <a:noFill/>
                    </a:lnB>
                    <a:solidFill>
                      <a:srgbClr val="FFFF00"/>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894669593"/>
                  </a:ext>
                </a:extLst>
              </a:tr>
              <a:tr h="199772">
                <a:tc>
                  <a:txBody>
                    <a:bodyPr/>
                    <a:lstStyle/>
                    <a:p>
                      <a:pPr algn="l" fontAlgn="b"/>
                      <a:r>
                        <a:rPr lang="fr-CH" sz="1300" b="1" i="0" u="none" strike="noStrike" baseline="0">
                          <a:solidFill>
                            <a:srgbClr val="000000"/>
                          </a:solidFill>
                          <a:effectLst/>
                          <a:latin typeface="Calibri" panose="020F0502020204030204" pitchFamily="34" charset="0"/>
                        </a:rPr>
                        <a:t>Glauser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Stéphan</a:t>
                      </a:r>
                    </a:p>
                  </a:txBody>
                  <a:tcPr marL="7018" marR="7018" marT="7018" marB="0" anchor="b">
                    <a:lnL>
                      <a:noFill/>
                    </a:lnL>
                    <a:lnR>
                      <a:noFill/>
                    </a:lnR>
                    <a:lnT>
                      <a:noFill/>
                    </a:lnT>
                    <a:lnB>
                      <a:noFill/>
                    </a:lnB>
                  </a:tcPr>
                </a:tc>
                <a:tc>
                  <a:txBody>
                    <a:bodyPr/>
                    <a:lstStyle/>
                    <a:p>
                      <a:pPr algn="l" fontAlgn="ctr"/>
                      <a:endParaRPr lang="fr-CH" sz="1300" b="1" i="0" u="none" strike="noStrike" baseline="0">
                        <a:solidFill>
                          <a:srgbClr val="FF0000"/>
                        </a:solidFill>
                        <a:effectLst/>
                        <a:latin typeface="Arial" panose="020B0604020202020204" pitchFamily="34" charset="0"/>
                      </a:endParaRPr>
                    </a:p>
                  </a:txBody>
                  <a:tcPr marL="7018" marR="7018" marT="7018" marB="0" anchor="ctr">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Allimann</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Dominique</a:t>
                      </a:r>
                    </a:p>
                  </a:txBody>
                  <a:tcPr marL="7018" marR="7018" marT="7018" marB="0" anchor="b">
                    <a:lnL>
                      <a:noFill/>
                    </a:lnL>
                    <a:lnR>
                      <a:noFill/>
                    </a:lnR>
                    <a:lnT>
                      <a:noFill/>
                    </a:lnT>
                    <a:lnB>
                      <a:noFill/>
                    </a:lnB>
                  </a:tcPr>
                </a:tc>
                <a:extLst>
                  <a:ext uri="{0D108BD9-81ED-4DB2-BD59-A6C34878D82A}">
                    <a16:rowId xmlns:a16="http://schemas.microsoft.com/office/drawing/2014/main" val="643035962"/>
                  </a:ext>
                </a:extLst>
              </a:tr>
              <a:tr h="199772">
                <a:tc>
                  <a:txBody>
                    <a:bodyPr/>
                    <a:lstStyle/>
                    <a:p>
                      <a:pPr algn="l" fontAlgn="b"/>
                      <a:r>
                        <a:rPr lang="fr-CH" sz="1300" b="1" i="0" u="none" strike="noStrike" baseline="0">
                          <a:solidFill>
                            <a:srgbClr val="000000"/>
                          </a:solidFill>
                          <a:effectLst/>
                          <a:latin typeface="Calibri" panose="020F0502020204030204" pitchFamily="34" charset="0"/>
                        </a:rPr>
                        <a:t>Mueller</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Patrick</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Habegger</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Willy</a:t>
                      </a:r>
                    </a:p>
                  </a:txBody>
                  <a:tcPr marL="7018" marR="7018" marT="7018" marB="0" anchor="b">
                    <a:lnL>
                      <a:noFill/>
                    </a:lnL>
                    <a:lnR>
                      <a:noFill/>
                    </a:lnR>
                    <a:lnT>
                      <a:noFill/>
                    </a:lnT>
                    <a:lnB>
                      <a:noFill/>
                    </a:lnB>
                  </a:tcPr>
                </a:tc>
                <a:extLst>
                  <a:ext uri="{0D108BD9-81ED-4DB2-BD59-A6C34878D82A}">
                    <a16:rowId xmlns:a16="http://schemas.microsoft.com/office/drawing/2014/main" val="33946024"/>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947807986"/>
                  </a:ext>
                </a:extLst>
              </a:tr>
              <a:tr h="199772">
                <a:tc gridSpan="2">
                  <a:txBody>
                    <a:bodyPr/>
                    <a:lstStyle/>
                    <a:p>
                      <a:pPr algn="l" fontAlgn="b"/>
                      <a:r>
                        <a:rPr lang="fr-CH" sz="1300" b="1" i="0" u="none" strike="noStrike" baseline="0">
                          <a:solidFill>
                            <a:srgbClr val="000000"/>
                          </a:solidFill>
                          <a:effectLst/>
                          <a:latin typeface="Calibri" panose="020F0502020204030204" pitchFamily="34" charset="0"/>
                        </a:rPr>
                        <a:t>SERVICES COMMUNAUX</a:t>
                      </a:r>
                    </a:p>
                  </a:txBody>
                  <a:tcPr marL="7018" marR="7018" marT="7018" marB="0" anchor="b">
                    <a:lnL>
                      <a:noFill/>
                    </a:lnL>
                    <a:lnR>
                      <a:noFill/>
                    </a:lnR>
                    <a:lnT>
                      <a:noFill/>
                    </a:lnT>
                    <a:lnB>
                      <a:noFill/>
                    </a:lnB>
                    <a:solidFill>
                      <a:srgbClr val="FFD966"/>
                    </a:solidFill>
                  </a:tcPr>
                </a:tc>
                <a:tc hMerge="1">
                  <a:txBody>
                    <a:bodyPr/>
                    <a:lstStyle/>
                    <a:p>
                      <a:endParaRPr lang="fr-CH"/>
                    </a:p>
                  </a:txBody>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ENERGIE</a:t>
                      </a:r>
                    </a:p>
                  </a:txBody>
                  <a:tcPr marL="7018" marR="7018" marT="7018" marB="0" anchor="b">
                    <a:lnL>
                      <a:noFill/>
                    </a:lnL>
                    <a:lnR>
                      <a:noFill/>
                    </a:lnR>
                    <a:lnT>
                      <a:noFill/>
                    </a:lnT>
                    <a:lnB>
                      <a:noFill/>
                    </a:lnB>
                    <a:solidFill>
                      <a:srgbClr val="FCE4D6"/>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3991967736"/>
                  </a:ext>
                </a:extLst>
              </a:tr>
              <a:tr h="199772">
                <a:tc>
                  <a:txBody>
                    <a:bodyPr/>
                    <a:lstStyle/>
                    <a:p>
                      <a:pPr algn="l" fontAlgn="b"/>
                      <a:r>
                        <a:rPr lang="fr-CH" sz="1300" b="1" i="0" u="none" strike="noStrike" baseline="0">
                          <a:solidFill>
                            <a:srgbClr val="000000"/>
                          </a:solidFill>
                          <a:effectLst/>
                          <a:latin typeface="Calibri" panose="020F0502020204030204" pitchFamily="34" charset="0"/>
                        </a:rPr>
                        <a:t>Soltermann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Valérie</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Arial" panose="020B060402020202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Donzé</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Julien</a:t>
                      </a:r>
                    </a:p>
                  </a:txBody>
                  <a:tcPr marL="7018" marR="7018" marT="7018" marB="0" anchor="b">
                    <a:lnL>
                      <a:noFill/>
                    </a:lnL>
                    <a:lnR>
                      <a:noFill/>
                    </a:lnR>
                    <a:lnT>
                      <a:noFill/>
                    </a:lnT>
                    <a:lnB>
                      <a:noFill/>
                    </a:lnB>
                  </a:tcPr>
                </a:tc>
                <a:extLst>
                  <a:ext uri="{0D108BD9-81ED-4DB2-BD59-A6C34878D82A}">
                    <a16:rowId xmlns:a16="http://schemas.microsoft.com/office/drawing/2014/main" val="629616946"/>
                  </a:ext>
                </a:extLst>
              </a:tr>
              <a:tr h="199772">
                <a:tc>
                  <a:txBody>
                    <a:bodyPr/>
                    <a:lstStyle/>
                    <a:p>
                      <a:pPr algn="l" fontAlgn="b"/>
                      <a:r>
                        <a:rPr lang="fr-CH" sz="1300" b="1" i="0" u="none" strike="noStrike" baseline="0">
                          <a:solidFill>
                            <a:srgbClr val="000000"/>
                          </a:solidFill>
                          <a:effectLst/>
                          <a:latin typeface="Calibri" panose="020F0502020204030204" pitchFamily="34" charset="0"/>
                        </a:rPr>
                        <a:t>Allimann</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Dominique</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FF0000"/>
                        </a:solidFill>
                        <a:effectLst/>
                        <a:latin typeface="Arial" panose="020B060402020202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Girardin</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Alain</a:t>
                      </a:r>
                    </a:p>
                  </a:txBody>
                  <a:tcPr marL="7018" marR="7018" marT="7018" marB="0" anchor="b">
                    <a:lnL>
                      <a:noFill/>
                    </a:lnL>
                    <a:lnR>
                      <a:noFill/>
                    </a:lnR>
                    <a:lnT>
                      <a:noFill/>
                    </a:lnT>
                    <a:lnB>
                      <a:noFill/>
                    </a:lnB>
                  </a:tcPr>
                </a:tc>
                <a:extLst>
                  <a:ext uri="{0D108BD9-81ED-4DB2-BD59-A6C34878D82A}">
                    <a16:rowId xmlns:a16="http://schemas.microsoft.com/office/drawing/2014/main" val="2213548032"/>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2470115908"/>
                  </a:ext>
                </a:extLst>
              </a:tr>
              <a:tr h="199772">
                <a:tc>
                  <a:txBody>
                    <a:bodyPr/>
                    <a:lstStyle/>
                    <a:p>
                      <a:pPr algn="l" fontAlgn="b"/>
                      <a:r>
                        <a:rPr lang="fr-CH" sz="1300" b="1" i="0" u="none" strike="noStrike" baseline="0">
                          <a:solidFill>
                            <a:srgbClr val="000000"/>
                          </a:solidFill>
                          <a:effectLst/>
                          <a:latin typeface="Calibri" panose="020F0502020204030204" pitchFamily="34" charset="0"/>
                        </a:rPr>
                        <a:t>BATIMENTS</a:t>
                      </a:r>
                    </a:p>
                  </a:txBody>
                  <a:tcPr marL="7018" marR="7018" marT="7018" marB="0" anchor="b">
                    <a:lnL>
                      <a:noFill/>
                    </a:lnL>
                    <a:lnR>
                      <a:noFill/>
                    </a:lnR>
                    <a:lnT>
                      <a:noFill/>
                    </a:lnT>
                    <a:lnB>
                      <a:noFill/>
                    </a:lnB>
                    <a:solidFill>
                      <a:srgbClr val="AEAAAA"/>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COLONIE DE VACANCES</a:t>
                      </a:r>
                    </a:p>
                  </a:txBody>
                  <a:tcPr marL="7018" marR="7018" marT="7018" marB="0" anchor="b">
                    <a:lnL>
                      <a:noFill/>
                    </a:lnL>
                    <a:lnR>
                      <a:noFill/>
                    </a:lnR>
                    <a:lnT>
                      <a:noFill/>
                    </a:lnT>
                    <a:lnB>
                      <a:noFill/>
                    </a:lnB>
                    <a:solidFill>
                      <a:srgbClr val="FFCCFF"/>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840743380"/>
                  </a:ext>
                </a:extLst>
              </a:tr>
              <a:tr h="199772">
                <a:tc>
                  <a:txBody>
                    <a:bodyPr/>
                    <a:lstStyle/>
                    <a:p>
                      <a:pPr algn="l" fontAlgn="b"/>
                      <a:r>
                        <a:rPr lang="fr-CH" sz="1300" b="1" i="0" u="none" strike="noStrike" baseline="0">
                          <a:solidFill>
                            <a:srgbClr val="000000"/>
                          </a:solidFill>
                          <a:effectLst/>
                          <a:latin typeface="Calibri" panose="020F0502020204030204" pitchFamily="34" charset="0"/>
                        </a:rPr>
                        <a:t>Girard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Jean-Pierre</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Grellier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Céline</a:t>
                      </a:r>
                    </a:p>
                  </a:txBody>
                  <a:tcPr marL="7018" marR="7018" marT="7018" marB="0" anchor="b">
                    <a:lnL>
                      <a:noFill/>
                    </a:lnL>
                    <a:lnR>
                      <a:noFill/>
                    </a:lnR>
                    <a:lnT>
                      <a:noFill/>
                    </a:lnT>
                    <a:lnB>
                      <a:noFill/>
                    </a:lnB>
                  </a:tcPr>
                </a:tc>
                <a:extLst>
                  <a:ext uri="{0D108BD9-81ED-4DB2-BD59-A6C34878D82A}">
                    <a16:rowId xmlns:a16="http://schemas.microsoft.com/office/drawing/2014/main" val="3075675603"/>
                  </a:ext>
                </a:extLst>
              </a:tr>
              <a:tr h="199772">
                <a:tc>
                  <a:txBody>
                    <a:bodyPr/>
                    <a:lstStyle/>
                    <a:p>
                      <a:pPr algn="l" fontAlgn="b"/>
                      <a:r>
                        <a:rPr lang="fr-CH" sz="1300" b="1" i="0" u="none" strike="noStrike" baseline="0">
                          <a:solidFill>
                            <a:srgbClr val="000000"/>
                          </a:solidFill>
                          <a:effectLst/>
                          <a:latin typeface="Calibri" panose="020F0502020204030204" pitchFamily="34" charset="0"/>
                        </a:rPr>
                        <a:t>Mueller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Patrick</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Schneider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Carline</a:t>
                      </a:r>
                    </a:p>
                  </a:txBody>
                  <a:tcPr marL="7018" marR="7018" marT="7018" marB="0" anchor="b">
                    <a:lnL>
                      <a:noFill/>
                    </a:lnL>
                    <a:lnR>
                      <a:noFill/>
                    </a:lnR>
                    <a:lnT>
                      <a:noFill/>
                    </a:lnT>
                    <a:lnB>
                      <a:noFill/>
                    </a:lnB>
                  </a:tcPr>
                </a:tc>
                <a:extLst>
                  <a:ext uri="{0D108BD9-81ED-4DB2-BD59-A6C34878D82A}">
                    <a16:rowId xmlns:a16="http://schemas.microsoft.com/office/drawing/2014/main" val="2310179748"/>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1515817549"/>
                  </a:ext>
                </a:extLst>
              </a:tr>
              <a:tr h="199772">
                <a:tc gridSpan="2">
                  <a:txBody>
                    <a:bodyPr/>
                    <a:lstStyle/>
                    <a:p>
                      <a:pPr algn="l" fontAlgn="b"/>
                      <a:r>
                        <a:rPr lang="fr-CH" sz="1300" b="1" i="0" u="none" strike="noStrike" baseline="0">
                          <a:solidFill>
                            <a:srgbClr val="000000"/>
                          </a:solidFill>
                          <a:effectLst/>
                          <a:latin typeface="Calibri" panose="020F0502020204030204" pitchFamily="34" charset="0"/>
                        </a:rPr>
                        <a:t>ENVIRONNEMENT,CULTURE ET SPORT</a:t>
                      </a:r>
                    </a:p>
                  </a:txBody>
                  <a:tcPr marL="7018" marR="7018" marT="7018" marB="0" anchor="b">
                    <a:lnL>
                      <a:noFill/>
                    </a:lnL>
                    <a:lnR>
                      <a:noFill/>
                    </a:lnR>
                    <a:lnT>
                      <a:noFill/>
                    </a:lnT>
                    <a:lnB>
                      <a:noFill/>
                    </a:lnB>
                    <a:solidFill>
                      <a:srgbClr val="548235"/>
                    </a:solidFill>
                  </a:tcPr>
                </a:tc>
                <a:tc hMerge="1">
                  <a:txBody>
                    <a:bodyPr/>
                    <a:lstStyle/>
                    <a:p>
                      <a:endParaRPr lang="fr-CH"/>
                    </a:p>
                  </a:txBody>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gridSpan="2">
                  <a:txBody>
                    <a:bodyPr/>
                    <a:lstStyle/>
                    <a:p>
                      <a:pPr algn="l" fontAlgn="b"/>
                      <a:r>
                        <a:rPr lang="fr-CH" sz="1300" b="1" i="0" u="none" strike="noStrike" baseline="0">
                          <a:solidFill>
                            <a:srgbClr val="000000"/>
                          </a:solidFill>
                          <a:effectLst/>
                          <a:latin typeface="Calibri" panose="020F0502020204030204" pitchFamily="34" charset="0"/>
                        </a:rPr>
                        <a:t>COMMISSION VERIFICATIONS DES COMPTES</a:t>
                      </a:r>
                    </a:p>
                  </a:txBody>
                  <a:tcPr marL="7018" marR="7018" marT="7018" marB="0" anchor="b">
                    <a:lnL>
                      <a:noFill/>
                    </a:lnL>
                    <a:lnR>
                      <a:noFill/>
                    </a:lnR>
                    <a:lnT>
                      <a:noFill/>
                    </a:lnT>
                    <a:lnB>
                      <a:noFill/>
                    </a:lnB>
                    <a:solidFill>
                      <a:srgbClr val="00FFCC"/>
                    </a:solidFill>
                  </a:tcPr>
                </a:tc>
                <a:tc hMerge="1">
                  <a:txBody>
                    <a:bodyPr/>
                    <a:lstStyle/>
                    <a:p>
                      <a:endParaRPr lang="fr-CH"/>
                    </a:p>
                  </a:txBody>
                  <a:tcPr/>
                </a:tc>
                <a:extLst>
                  <a:ext uri="{0D108BD9-81ED-4DB2-BD59-A6C34878D82A}">
                    <a16:rowId xmlns:a16="http://schemas.microsoft.com/office/drawing/2014/main" val="4006537730"/>
                  </a:ext>
                </a:extLst>
              </a:tr>
              <a:tr h="199772">
                <a:tc>
                  <a:txBody>
                    <a:bodyPr/>
                    <a:lstStyle/>
                    <a:p>
                      <a:pPr algn="l" fontAlgn="b"/>
                      <a:r>
                        <a:rPr lang="fr-CH" sz="1300" b="1" i="0" u="none" strike="noStrike" baseline="0">
                          <a:solidFill>
                            <a:srgbClr val="000000"/>
                          </a:solidFill>
                          <a:effectLst/>
                          <a:latin typeface="Calibri" panose="020F0502020204030204" pitchFamily="34" charset="0"/>
                        </a:rPr>
                        <a:t>Beuchat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Catherine</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FF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Sautebin Mara</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3296879323"/>
                  </a:ext>
                </a:extLst>
              </a:tr>
              <a:tr h="199772">
                <a:tc>
                  <a:txBody>
                    <a:bodyPr/>
                    <a:lstStyle/>
                    <a:p>
                      <a:pPr algn="l" fontAlgn="b"/>
                      <a:r>
                        <a:rPr lang="fr-CH" sz="1300" b="1" i="0" u="none" strike="noStrike" baseline="0">
                          <a:solidFill>
                            <a:srgbClr val="000000"/>
                          </a:solidFill>
                          <a:effectLst/>
                          <a:latin typeface="Calibri" panose="020F0502020204030204" pitchFamily="34" charset="0"/>
                        </a:rPr>
                        <a:t>Mahmoudi</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Ouarda</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Jaeggi Paul</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2402835508"/>
                  </a:ext>
                </a:extLst>
              </a:tr>
              <a:tr h="199772">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extLst>
                  <a:ext uri="{0D108BD9-81ED-4DB2-BD59-A6C34878D82A}">
                    <a16:rowId xmlns:a16="http://schemas.microsoft.com/office/drawing/2014/main" val="3361064224"/>
                  </a:ext>
                </a:extLst>
              </a:tr>
              <a:tr h="199772">
                <a:tc>
                  <a:txBody>
                    <a:bodyPr/>
                    <a:lstStyle/>
                    <a:p>
                      <a:pPr algn="l" fontAlgn="b"/>
                      <a:r>
                        <a:rPr lang="fr-CH" sz="1300" b="1" i="0" u="none" strike="noStrike" baseline="0">
                          <a:solidFill>
                            <a:srgbClr val="000000"/>
                          </a:solidFill>
                          <a:effectLst/>
                          <a:latin typeface="Calibri" panose="020F0502020204030204" pitchFamily="34" charset="0"/>
                        </a:rPr>
                        <a:t>URBANISME</a:t>
                      </a:r>
                    </a:p>
                  </a:txBody>
                  <a:tcPr marL="7018" marR="7018" marT="7018" marB="0" anchor="b">
                    <a:lnL>
                      <a:noFill/>
                    </a:lnL>
                    <a:lnR>
                      <a:noFill/>
                    </a:lnR>
                    <a:lnT>
                      <a:noFill/>
                    </a:lnT>
                    <a:lnB>
                      <a:noFill/>
                    </a:lnB>
                    <a:solidFill>
                      <a:srgbClr val="CC99FF"/>
                    </a:solidFill>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gridSpan="2">
                  <a:txBody>
                    <a:bodyPr/>
                    <a:lstStyle/>
                    <a:p>
                      <a:pPr algn="l" fontAlgn="b"/>
                      <a:r>
                        <a:rPr lang="fr-FR" sz="1300" b="1" i="0" u="none" strike="noStrike" baseline="0">
                          <a:solidFill>
                            <a:srgbClr val="000000"/>
                          </a:solidFill>
                          <a:effectLst/>
                          <a:latin typeface="Calibri" panose="020F0502020204030204" pitchFamily="34" charset="0"/>
                        </a:rPr>
                        <a:t>COMMISSION SERVICE ELECTRIQUE DE SOUCE</a:t>
                      </a:r>
                    </a:p>
                  </a:txBody>
                  <a:tcPr marL="7018" marR="7018" marT="7018" marB="0" anchor="b">
                    <a:lnL>
                      <a:noFill/>
                    </a:lnL>
                    <a:lnR>
                      <a:noFill/>
                    </a:lnR>
                    <a:lnT>
                      <a:noFill/>
                    </a:lnT>
                    <a:lnB>
                      <a:noFill/>
                    </a:lnB>
                    <a:solidFill>
                      <a:srgbClr val="CCFF66"/>
                    </a:solidFill>
                  </a:tcPr>
                </a:tc>
                <a:tc hMerge="1">
                  <a:txBody>
                    <a:bodyPr/>
                    <a:lstStyle/>
                    <a:p>
                      <a:endParaRPr lang="fr-CH"/>
                    </a:p>
                  </a:txBody>
                  <a:tcPr/>
                </a:tc>
                <a:extLst>
                  <a:ext uri="{0D108BD9-81ED-4DB2-BD59-A6C34878D82A}">
                    <a16:rowId xmlns:a16="http://schemas.microsoft.com/office/drawing/2014/main" val="912768891"/>
                  </a:ext>
                </a:extLst>
              </a:tr>
              <a:tr h="199772">
                <a:tc>
                  <a:txBody>
                    <a:bodyPr/>
                    <a:lstStyle/>
                    <a:p>
                      <a:pPr algn="l" fontAlgn="b"/>
                      <a:r>
                        <a:rPr lang="fr-CH" sz="1300" b="1" i="0" u="none" strike="noStrike" baseline="0">
                          <a:solidFill>
                            <a:srgbClr val="000000"/>
                          </a:solidFill>
                          <a:effectLst/>
                          <a:latin typeface="Calibri" panose="020F0502020204030204" pitchFamily="34" charset="0"/>
                        </a:rPr>
                        <a:t>Donzé</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Julien</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FF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Carnal </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Fabrice</a:t>
                      </a:r>
                    </a:p>
                  </a:txBody>
                  <a:tcPr marL="7018" marR="7018" marT="7018" marB="0" anchor="b">
                    <a:lnL>
                      <a:noFill/>
                    </a:lnL>
                    <a:lnR>
                      <a:noFill/>
                    </a:lnR>
                    <a:lnT>
                      <a:noFill/>
                    </a:lnT>
                    <a:lnB>
                      <a:noFill/>
                    </a:lnB>
                  </a:tcPr>
                </a:tc>
                <a:extLst>
                  <a:ext uri="{0D108BD9-81ED-4DB2-BD59-A6C34878D82A}">
                    <a16:rowId xmlns:a16="http://schemas.microsoft.com/office/drawing/2014/main" val="1182669741"/>
                  </a:ext>
                </a:extLst>
              </a:tr>
              <a:tr h="199772">
                <a:tc>
                  <a:txBody>
                    <a:bodyPr/>
                    <a:lstStyle/>
                    <a:p>
                      <a:pPr algn="l" fontAlgn="b"/>
                      <a:r>
                        <a:rPr lang="fr-CH" sz="1300" b="1" i="0" u="none" strike="noStrike" baseline="0">
                          <a:solidFill>
                            <a:srgbClr val="000000"/>
                          </a:solidFill>
                          <a:effectLst/>
                          <a:latin typeface="Calibri" panose="020F0502020204030204" pitchFamily="34" charset="0"/>
                        </a:rPr>
                        <a:t>Mueller</a:t>
                      </a: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Patrick</a:t>
                      </a:r>
                    </a:p>
                  </a:txBody>
                  <a:tcPr marL="7018" marR="7018" marT="7018" marB="0" anchor="b">
                    <a:lnL>
                      <a:noFill/>
                    </a:lnL>
                    <a:lnR>
                      <a:noFill/>
                    </a:lnR>
                    <a:lnT>
                      <a:noFill/>
                    </a:lnT>
                    <a:lnB>
                      <a:noFill/>
                    </a:lnB>
                  </a:tcPr>
                </a:tc>
                <a:tc>
                  <a:txBody>
                    <a:bodyPr/>
                    <a:lstStyle/>
                    <a:p>
                      <a:pPr algn="l" fontAlgn="b"/>
                      <a:endParaRPr lang="fr-CH" sz="1300" b="1" i="0" u="none" strike="noStrike" baseline="0">
                        <a:solidFill>
                          <a:srgbClr val="000000"/>
                        </a:solidFill>
                        <a:effectLst/>
                        <a:latin typeface="Calibri" panose="020F0502020204030204" pitchFamily="34" charset="0"/>
                      </a:endParaRPr>
                    </a:p>
                  </a:txBody>
                  <a:tcPr marL="7018" marR="7018" marT="7018" marB="0" anchor="b">
                    <a:lnL>
                      <a:noFill/>
                    </a:lnL>
                    <a:lnR>
                      <a:noFill/>
                    </a:lnR>
                    <a:lnT>
                      <a:noFill/>
                    </a:lnT>
                    <a:lnB>
                      <a:noFill/>
                    </a:lnB>
                  </a:tcPr>
                </a:tc>
                <a:tc>
                  <a:txBody>
                    <a:bodyPr/>
                    <a:lstStyle/>
                    <a:p>
                      <a:pPr algn="l" fontAlgn="b"/>
                      <a:r>
                        <a:rPr lang="fr-CH" sz="1300" b="1" i="0" u="none" strike="noStrike" baseline="0">
                          <a:solidFill>
                            <a:srgbClr val="000000"/>
                          </a:solidFill>
                          <a:effectLst/>
                          <a:latin typeface="Calibri" panose="020F0502020204030204" pitchFamily="34" charset="0"/>
                        </a:rPr>
                        <a:t>Crelier</a:t>
                      </a:r>
                    </a:p>
                  </a:txBody>
                  <a:tcPr marL="7018" marR="7018" marT="7018" marB="0" anchor="b">
                    <a:lnL>
                      <a:noFill/>
                    </a:lnL>
                    <a:lnR>
                      <a:noFill/>
                    </a:lnR>
                    <a:lnT>
                      <a:noFill/>
                    </a:lnT>
                    <a:lnB>
                      <a:noFill/>
                    </a:lnB>
                  </a:tcPr>
                </a:tc>
                <a:tc>
                  <a:txBody>
                    <a:bodyPr/>
                    <a:lstStyle/>
                    <a:p>
                      <a:pPr algn="l" fontAlgn="b"/>
                      <a:r>
                        <a:rPr lang="fr-CH" sz="1300" b="1" i="0" u="none" strike="noStrike" baseline="0" dirty="0">
                          <a:solidFill>
                            <a:srgbClr val="000000"/>
                          </a:solidFill>
                          <a:effectLst/>
                          <a:latin typeface="Calibri" panose="020F0502020204030204" pitchFamily="34" charset="0"/>
                        </a:rPr>
                        <a:t>Denis</a:t>
                      </a:r>
                    </a:p>
                  </a:txBody>
                  <a:tcPr marL="7018" marR="7018" marT="7018" marB="0" anchor="b">
                    <a:lnL>
                      <a:noFill/>
                    </a:lnL>
                    <a:lnR>
                      <a:noFill/>
                    </a:lnR>
                    <a:lnT>
                      <a:noFill/>
                    </a:lnT>
                    <a:lnB>
                      <a:noFill/>
                    </a:lnB>
                  </a:tcPr>
                </a:tc>
                <a:extLst>
                  <a:ext uri="{0D108BD9-81ED-4DB2-BD59-A6C34878D82A}">
                    <a16:rowId xmlns:a16="http://schemas.microsoft.com/office/drawing/2014/main" val="2012952831"/>
                  </a:ext>
                </a:extLst>
              </a:tr>
            </a:tbl>
          </a:graphicData>
        </a:graphic>
      </p:graphicFrame>
    </p:spTree>
    <p:extLst>
      <p:ext uri="{BB962C8B-B14F-4D97-AF65-F5344CB8AC3E}">
        <p14:creationId xmlns:p14="http://schemas.microsoft.com/office/powerpoint/2010/main" val="33027453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CCC3E7-8747-4A55-957D-B2C89594B1D5}"/>
              </a:ext>
            </a:extLst>
          </p:cNvPr>
          <p:cNvSpPr>
            <a:spLocks noGrp="1"/>
          </p:cNvSpPr>
          <p:nvPr>
            <p:ph type="title"/>
          </p:nvPr>
        </p:nvSpPr>
        <p:spPr/>
        <p:txBody>
          <a:bodyPr>
            <a:normAutofit/>
          </a:bodyPr>
          <a:lstStyle/>
          <a:p>
            <a:pPr algn="ctr"/>
            <a:r>
              <a:rPr lang="fr-CH" sz="4800" dirty="0">
                <a:solidFill>
                  <a:srgbClr val="3399FF"/>
                </a:solidFill>
                <a:latin typeface="Arial Rounded MT Bold" panose="020F0704030504030204" pitchFamily="34" charset="0"/>
              </a:rPr>
              <a:t>Présentation</a:t>
            </a:r>
          </a:p>
        </p:txBody>
      </p:sp>
      <p:sp>
        <p:nvSpPr>
          <p:cNvPr id="3" name="Espace réservé du contenu 2">
            <a:extLst>
              <a:ext uri="{FF2B5EF4-FFF2-40B4-BE49-F238E27FC236}">
                <a16:creationId xmlns:a16="http://schemas.microsoft.com/office/drawing/2014/main" id="{5CA1D147-49CD-4345-B0E0-81FE1AE911F5}"/>
              </a:ext>
            </a:extLst>
          </p:cNvPr>
          <p:cNvSpPr>
            <a:spLocks noGrp="1"/>
          </p:cNvSpPr>
          <p:nvPr>
            <p:ph idx="1"/>
          </p:nvPr>
        </p:nvSpPr>
        <p:spPr/>
        <p:txBody>
          <a:bodyPr/>
          <a:lstStyle/>
          <a:p>
            <a:endParaRPr lang="fr-CH" dirty="0"/>
          </a:p>
          <a:p>
            <a:pPr algn="ctr"/>
            <a:endParaRPr lang="fr-CH" dirty="0">
              <a:latin typeface="Arial Rounded MT Bold" panose="020F0704030504030204" pitchFamily="34" charset="0"/>
            </a:endParaRPr>
          </a:p>
          <a:p>
            <a:pPr marL="0" indent="0" algn="ctr">
              <a:buNone/>
            </a:pPr>
            <a:r>
              <a:rPr lang="fr-CH" dirty="0">
                <a:latin typeface="Arial Rounded MT Bold" panose="020F0704030504030204" pitchFamily="34" charset="0"/>
              </a:rPr>
              <a:t>Exposé de Valérie Soltermann, Conseillère</a:t>
            </a:r>
          </a:p>
          <a:p>
            <a:pPr marL="0" indent="0" algn="ctr">
              <a:buNone/>
            </a:pPr>
            <a:r>
              <a:rPr lang="fr-CH" dirty="0">
                <a:latin typeface="Arial Rounded MT Bold" panose="020F0704030504030204" pitchFamily="34" charset="0"/>
              </a:rPr>
              <a:t>   communale</a:t>
            </a:r>
          </a:p>
          <a:p>
            <a:pPr marL="0" indent="0">
              <a:buNone/>
            </a:pPr>
            <a:endParaRPr lang="fr-CH" dirty="0">
              <a:latin typeface="Arial Rounded MT Bold" panose="020F0704030504030204" pitchFamily="34" charset="0"/>
            </a:endParaRPr>
          </a:p>
          <a:p>
            <a:pPr algn="ctr"/>
            <a:endParaRPr lang="fr-CH" dirty="0"/>
          </a:p>
        </p:txBody>
      </p:sp>
      <p:pic>
        <p:nvPicPr>
          <p:cNvPr id="4" name="Image 3">
            <a:extLst>
              <a:ext uri="{FF2B5EF4-FFF2-40B4-BE49-F238E27FC236}">
                <a16:creationId xmlns:a16="http://schemas.microsoft.com/office/drawing/2014/main" id="{5217CA10-362C-498B-9211-3F93F910179F}"/>
              </a:ext>
            </a:extLst>
          </p:cNvPr>
          <p:cNvPicPr>
            <a:picLocks noChangeAspect="1"/>
          </p:cNvPicPr>
          <p:nvPr/>
        </p:nvPicPr>
        <p:blipFill>
          <a:blip r:embed="rId2"/>
          <a:stretch>
            <a:fillRect/>
          </a:stretch>
        </p:blipFill>
        <p:spPr>
          <a:xfrm>
            <a:off x="81147" y="94456"/>
            <a:ext cx="2548724" cy="1866900"/>
          </a:xfrm>
          <a:prstGeom prst="rect">
            <a:avLst/>
          </a:prstGeom>
        </p:spPr>
      </p:pic>
    </p:spTree>
    <p:extLst>
      <p:ext uri="{BB962C8B-B14F-4D97-AF65-F5344CB8AC3E}">
        <p14:creationId xmlns:p14="http://schemas.microsoft.com/office/powerpoint/2010/main" val="1654962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p:txBody>
          <a:bodyPr/>
          <a:lstStyle/>
          <a:p>
            <a:pPr algn="ctr"/>
            <a:r>
              <a:rPr lang="fr-CH" dirty="0">
                <a:solidFill>
                  <a:srgbClr val="3399FF"/>
                </a:solidFill>
                <a:latin typeface="Arial Rounded MT Bold" panose="020F0704030504030204" pitchFamily="34" charset="0"/>
              </a:rPr>
              <a:t>Conseil général</a:t>
            </a:r>
            <a:br>
              <a:rPr lang="fr-CH" dirty="0">
                <a:solidFill>
                  <a:srgbClr val="3399FF"/>
                </a:solidFill>
                <a:latin typeface="Arial Rounded MT Bold" panose="020F0704030504030204" pitchFamily="34" charset="0"/>
              </a:rPr>
            </a:br>
            <a:r>
              <a:rPr lang="fr-CH" dirty="0">
                <a:solidFill>
                  <a:srgbClr val="3399FF"/>
                </a:solidFill>
                <a:latin typeface="Arial Rounded MT Bold" panose="020F0704030504030204" pitchFamily="34" charset="0"/>
              </a:rPr>
              <a:t>et Commissions communales</a:t>
            </a: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p:txBody>
          <a:bodyPr>
            <a:normAutofit/>
          </a:bodyPr>
          <a:lstStyle/>
          <a:p>
            <a:endParaRPr lang="fr-CH" dirty="0"/>
          </a:p>
          <a:p>
            <a:r>
              <a:rPr lang="fr-CH" dirty="0">
                <a:latin typeface="Arial Rounded MT Bold" panose="020F0704030504030204" pitchFamily="34" charset="0"/>
              </a:rPr>
              <a:t>Exposé : Alain Girardin, Conseiller général</a:t>
            </a:r>
          </a:p>
          <a:p>
            <a:r>
              <a:rPr lang="fr-CH" dirty="0">
                <a:latin typeface="Arial Rounded MT Bold" panose="020F0704030504030204" pitchFamily="34" charset="0"/>
              </a:rPr>
              <a:t>Le groupe HSA est composé de sept Conseillers-ères Généraux et trois conseillers-ères suppléant-e-s qui siègent au Conseil Général</a:t>
            </a:r>
          </a:p>
          <a:p>
            <a:pPr marL="0" indent="0">
              <a:buNone/>
            </a:pPr>
            <a:endParaRPr lang="fr-CH" dirty="0">
              <a:latin typeface="Arial Rounded MT Bold" panose="020F0704030504030204" pitchFamily="34" charset="0"/>
            </a:endParaRPr>
          </a:p>
          <a:p>
            <a:r>
              <a:rPr lang="fr-CH" dirty="0">
                <a:latin typeface="Arial Rounded MT Bold" panose="020F0704030504030204" pitchFamily="34" charset="0"/>
              </a:rPr>
              <a:t>Rôles des commissions communales, présenté par Alain Girardin (chaque commissions a deux représentants de HSA</a:t>
            </a:r>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315925" y="94456"/>
            <a:ext cx="2548724" cy="1866900"/>
          </a:xfrm>
          <a:prstGeom prst="rect">
            <a:avLst/>
          </a:prstGeom>
        </p:spPr>
      </p:pic>
    </p:spTree>
    <p:extLst>
      <p:ext uri="{BB962C8B-B14F-4D97-AF65-F5344CB8AC3E}">
        <p14:creationId xmlns:p14="http://schemas.microsoft.com/office/powerpoint/2010/main" val="814900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8" y="365125"/>
            <a:ext cx="11246707" cy="1596231"/>
          </a:xfrm>
        </p:spPr>
        <p:txBody>
          <a:bodyPr>
            <a:normAutofit fontScale="90000"/>
          </a:bodyPr>
          <a:lstStyle/>
          <a:p>
            <a:pPr algn="ctr"/>
            <a:r>
              <a:rPr lang="fr-FR" sz="3800" dirty="0">
                <a:latin typeface="Arial Rounded MT Bold" panose="020F0704030504030204" pitchFamily="34" charset="0"/>
              </a:rPr>
              <a:t>             </a:t>
            </a:r>
            <a:r>
              <a:rPr lang="fr-FR" sz="4000" dirty="0">
                <a:solidFill>
                  <a:srgbClr val="3399FF"/>
                </a:solidFill>
                <a:latin typeface="Arial Rounded MT Bold" panose="020F0704030504030204" pitchFamily="34" charset="0"/>
              </a:rPr>
              <a:t>Rapport des actions HSA menées dans les</a:t>
            </a:r>
            <a:br>
              <a:rPr lang="fr-FR" sz="4000" dirty="0">
                <a:solidFill>
                  <a:srgbClr val="3399FF"/>
                </a:solidFill>
                <a:latin typeface="Arial Rounded MT Bold" panose="020F0704030504030204" pitchFamily="34" charset="0"/>
              </a:rPr>
            </a:br>
            <a:r>
              <a:rPr lang="fr-FR" sz="4000" dirty="0">
                <a:solidFill>
                  <a:srgbClr val="3399FF"/>
                </a:solidFill>
                <a:latin typeface="Arial Rounded MT Bold" panose="020F0704030504030204" pitchFamily="34" charset="0"/>
              </a:rPr>
              <a:t>                   différents départements de la commune</a:t>
            </a:r>
            <a:endParaRPr lang="fr-CH" sz="4000"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472646" y="1705232"/>
            <a:ext cx="11451624" cy="4893276"/>
          </a:xfrm>
        </p:spPr>
        <p:txBody>
          <a:bodyPr>
            <a:normAutofit fontScale="70000" lnSpcReduction="20000"/>
          </a:bodyPr>
          <a:lstStyle/>
          <a:p>
            <a:endParaRPr lang="fr-CH" dirty="0"/>
          </a:p>
          <a:p>
            <a:pPr marL="0" indent="0">
              <a:buNone/>
            </a:pPr>
            <a:r>
              <a:rPr lang="fr-CH" dirty="0"/>
              <a:t> </a:t>
            </a:r>
          </a:p>
          <a:p>
            <a:r>
              <a:rPr lang="fr-CH" sz="3200" b="1" dirty="0">
                <a:solidFill>
                  <a:srgbClr val="00B050"/>
                </a:solidFill>
                <a:latin typeface="Arial Rounded MT Bold" panose="020F0704030504030204" pitchFamily="34" charset="0"/>
              </a:rPr>
              <a:t>Motions : 5 motions HSA ont été déposées </a:t>
            </a:r>
          </a:p>
          <a:p>
            <a:pPr marL="0" indent="0">
              <a:buNone/>
            </a:pPr>
            <a:endParaRPr lang="fr-CH" sz="3200" b="1" dirty="0">
              <a:solidFill>
                <a:srgbClr val="00B050"/>
              </a:solidFill>
              <a:latin typeface="Arial Rounded MT Bold" panose="020F0704030504030204" pitchFamily="34" charset="0"/>
            </a:endParaRPr>
          </a:p>
          <a:p>
            <a:pPr marL="0" indent="0">
              <a:buNone/>
            </a:pPr>
            <a:endParaRPr lang="fr-CH" sz="3200" b="1" dirty="0">
              <a:solidFill>
                <a:srgbClr val="00B050"/>
              </a:solidFill>
              <a:latin typeface="Arial Rounded MT Bold" panose="020F0704030504030204" pitchFamily="34" charset="0"/>
            </a:endParaRPr>
          </a:p>
          <a:p>
            <a:pPr marL="0" indent="0">
              <a:buNone/>
            </a:pPr>
            <a:endParaRPr lang="fr-CH" sz="3200" b="1" dirty="0">
              <a:solidFill>
                <a:srgbClr val="00B050"/>
              </a:solidFill>
              <a:latin typeface="Arial Rounded MT Bold" panose="020F0704030504030204" pitchFamily="34" charset="0"/>
            </a:endParaRPr>
          </a:p>
          <a:p>
            <a:pPr marL="0" indent="0">
              <a:buNone/>
            </a:pPr>
            <a:endParaRPr lang="fr-CH" sz="3200" b="1" dirty="0">
              <a:solidFill>
                <a:srgbClr val="00B050"/>
              </a:solidFill>
              <a:latin typeface="Arial Rounded MT Bold" panose="020F0704030504030204" pitchFamily="34" charset="0"/>
            </a:endParaRPr>
          </a:p>
          <a:p>
            <a:pPr marL="0" indent="0">
              <a:buNone/>
            </a:pPr>
            <a:r>
              <a:rPr lang="fr-CH" dirty="0">
                <a:latin typeface="Arial Rounded MT Bold" panose="020F0704030504030204" pitchFamily="34" charset="0"/>
              </a:rPr>
              <a:t>- Formation des Conseillers communaux </a:t>
            </a:r>
          </a:p>
          <a:p>
            <a:pPr marL="0" indent="0">
              <a:buNone/>
            </a:pPr>
            <a:r>
              <a:rPr lang="fr-CH" dirty="0">
                <a:latin typeface="Arial Rounded MT Bold" panose="020F0704030504030204" pitchFamily="34" charset="0"/>
              </a:rPr>
              <a:t>- Fournir des places de parcs à Haute-Sorne – acceptée  en postulat - en cours</a:t>
            </a:r>
          </a:p>
          <a:p>
            <a:pPr marL="0" indent="0">
              <a:buNone/>
            </a:pPr>
            <a:r>
              <a:rPr lang="fr-CH" dirty="0">
                <a:latin typeface="Arial Rounded MT Bold" panose="020F0704030504030204" pitchFamily="34" charset="0"/>
              </a:rPr>
              <a:t>- Communication avec les élus et la population - </a:t>
            </a:r>
          </a:p>
          <a:p>
            <a:pPr marL="0" indent="0">
              <a:buNone/>
            </a:pPr>
            <a:r>
              <a:rPr lang="fr-CH" dirty="0">
                <a:latin typeface="Arial Rounded MT Bold" panose="020F0704030504030204" pitchFamily="34" charset="0"/>
              </a:rPr>
              <a:t>- Undervelier , sécurisation de l’arrêt postal  - </a:t>
            </a:r>
          </a:p>
          <a:p>
            <a:pPr marL="0" indent="0">
              <a:buNone/>
            </a:pPr>
            <a:r>
              <a:rPr lang="fr-CH" dirty="0">
                <a:latin typeface="Arial Rounded MT Bold" panose="020F0704030504030204" pitchFamily="34" charset="0"/>
              </a:rPr>
              <a:t>- Réhabilitation de nos bâtiments vides - </a:t>
            </a:r>
          </a:p>
          <a:p>
            <a:pPr marL="0" indent="0">
              <a:buNone/>
            </a:pPr>
            <a:r>
              <a:rPr lang="fr-CH" dirty="0">
                <a:latin typeface="Arial Rounded MT Bold" panose="020F0704030504030204" pitchFamily="34" charset="0"/>
              </a:rPr>
              <a:t>- </a:t>
            </a:r>
            <a:r>
              <a:rPr lang="fr-FR" dirty="0">
                <a:latin typeface="Arial Rounded MT Bold" panose="020F0704030504030204" pitchFamily="34" charset="0"/>
              </a:rPr>
              <a:t>Crèches et UAPE à Courfaivre – création d’une antenne de la Maison de l’Enfance </a:t>
            </a:r>
          </a:p>
          <a:p>
            <a:pPr marL="0" indent="0">
              <a:buNone/>
            </a:pPr>
            <a:r>
              <a:rPr lang="fr-CH" dirty="0"/>
              <a:t>	</a:t>
            </a:r>
          </a:p>
          <a:p>
            <a:endParaRPr lang="fr-CH" sz="3200" b="1" dirty="0">
              <a:solidFill>
                <a:srgbClr val="7030A0"/>
              </a:solidFill>
              <a:latin typeface="Arial Rounded MT Bold" panose="020F0704030504030204" pitchFamily="34" charset="0"/>
            </a:endParaRPr>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0" y="194"/>
            <a:ext cx="2508980" cy="1837788"/>
          </a:xfrm>
          <a:prstGeom prst="rect">
            <a:avLst/>
          </a:prstGeom>
        </p:spPr>
      </p:pic>
      <p:graphicFrame>
        <p:nvGraphicFramePr>
          <p:cNvPr id="6" name="Graphique 5">
            <a:extLst>
              <a:ext uri="{FF2B5EF4-FFF2-40B4-BE49-F238E27FC236}">
                <a16:creationId xmlns:a16="http://schemas.microsoft.com/office/drawing/2014/main" id="{D44779D0-C667-473C-A5F6-CF41FCBCFCD8}"/>
              </a:ext>
            </a:extLst>
          </p:cNvPr>
          <p:cNvGraphicFramePr>
            <a:graphicFrameLocks/>
          </p:cNvGraphicFramePr>
          <p:nvPr>
            <p:extLst>
              <p:ext uri="{D42A27DB-BD31-4B8C-83A1-F6EECF244321}">
                <p14:modId xmlns:p14="http://schemas.microsoft.com/office/powerpoint/2010/main" val="2712013107"/>
              </p:ext>
            </p:extLst>
          </p:nvPr>
        </p:nvGraphicFramePr>
        <p:xfrm>
          <a:off x="7277100" y="1705232"/>
          <a:ext cx="4571742" cy="28572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976024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8" y="365125"/>
            <a:ext cx="11246707" cy="1596231"/>
          </a:xfrm>
        </p:spPr>
        <p:txBody>
          <a:bodyPr>
            <a:normAutofit fontScale="90000"/>
          </a:bodyPr>
          <a:lstStyle/>
          <a:p>
            <a:pPr algn="ctr"/>
            <a:r>
              <a:rPr lang="fr-FR" sz="3800" dirty="0">
                <a:latin typeface="Arial Rounded MT Bold" panose="020F0704030504030204" pitchFamily="34" charset="0"/>
              </a:rPr>
              <a:t>             </a:t>
            </a:r>
            <a:r>
              <a:rPr lang="fr-FR" sz="4000" dirty="0">
                <a:solidFill>
                  <a:srgbClr val="3399FF"/>
                </a:solidFill>
                <a:latin typeface="Arial Rounded MT Bold" panose="020F0704030504030204" pitchFamily="34" charset="0"/>
              </a:rPr>
              <a:t>Rapport des actions HSA menées dans les</a:t>
            </a:r>
            <a:br>
              <a:rPr lang="fr-FR" sz="4000" dirty="0">
                <a:solidFill>
                  <a:srgbClr val="3399FF"/>
                </a:solidFill>
                <a:latin typeface="Arial Rounded MT Bold" panose="020F0704030504030204" pitchFamily="34" charset="0"/>
              </a:rPr>
            </a:br>
            <a:r>
              <a:rPr lang="fr-FR" sz="4000" dirty="0">
                <a:solidFill>
                  <a:srgbClr val="3399FF"/>
                </a:solidFill>
                <a:latin typeface="Arial Rounded MT Bold" panose="020F0704030504030204" pitchFamily="34" charset="0"/>
              </a:rPr>
              <a:t>                   différents départements de la commune</a:t>
            </a:r>
            <a:endParaRPr lang="fr-CH" sz="4000" dirty="0">
              <a:solidFill>
                <a:srgbClr val="3399FF"/>
              </a:solidFill>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472646" y="1705232"/>
            <a:ext cx="11451624" cy="4893276"/>
          </a:xfrm>
        </p:spPr>
        <p:txBody>
          <a:bodyPr>
            <a:normAutofit/>
          </a:bodyPr>
          <a:lstStyle/>
          <a:p>
            <a:endParaRPr lang="fr-CH" dirty="0"/>
          </a:p>
          <a:p>
            <a:pPr marL="0" indent="0">
              <a:buNone/>
            </a:pPr>
            <a:r>
              <a:rPr lang="fr-CH" dirty="0"/>
              <a:t> </a:t>
            </a:r>
          </a:p>
          <a:p>
            <a:r>
              <a:rPr lang="fr-CH" sz="2400" b="1" dirty="0">
                <a:solidFill>
                  <a:srgbClr val="7030A0"/>
                </a:solidFill>
                <a:latin typeface="Arial Rounded MT Bold" panose="020F0704030504030204" pitchFamily="34" charset="0"/>
              </a:rPr>
              <a:t>Postulats HSA : 1 Postulat déposé</a:t>
            </a:r>
          </a:p>
          <a:p>
            <a:pPr marL="0" indent="0">
              <a:buNone/>
            </a:pPr>
            <a:r>
              <a:rPr lang="fr-CH" dirty="0">
                <a:latin typeface="Arial Rounded MT Bold" panose="020F0704030504030204" pitchFamily="34" charset="0"/>
              </a:rPr>
              <a:t>    - </a:t>
            </a:r>
            <a:r>
              <a:rPr lang="fr-CH" sz="1800" dirty="0">
                <a:solidFill>
                  <a:prstClr val="black"/>
                </a:solidFill>
                <a:latin typeface="Arial Rounded MT Bold" panose="020F0704030504030204" pitchFamily="34" charset="0"/>
              </a:rPr>
              <a:t>Fournir des places de parcs à Haute-Sorne </a:t>
            </a:r>
            <a:endParaRPr lang="fr-CH" dirty="0">
              <a:latin typeface="Arial Rounded MT Bold" panose="020F0704030504030204" pitchFamily="34" charset="0"/>
            </a:endParaRPr>
          </a:p>
          <a:p>
            <a:pPr marL="0" indent="0">
              <a:buNone/>
            </a:pPr>
            <a:endParaRPr lang="fr-CH" dirty="0">
              <a:latin typeface="Arial Rounded MT Bold" panose="020F0704030504030204" pitchFamily="34" charset="0"/>
            </a:endParaRPr>
          </a:p>
          <a:p>
            <a:pPr marL="0" indent="0">
              <a:buNone/>
            </a:pPr>
            <a:endParaRPr lang="fr-CH" dirty="0">
              <a:latin typeface="Arial Rounded MT Bold" panose="020F0704030504030204" pitchFamily="34" charset="0"/>
            </a:endParaRPr>
          </a:p>
          <a:p>
            <a:pPr marL="0" indent="0">
              <a:buNone/>
            </a:pPr>
            <a:endParaRPr lang="fr-CH" dirty="0">
              <a:latin typeface="Arial Rounded MT Bold" panose="020F0704030504030204" pitchFamily="34" charset="0"/>
            </a:endParaRPr>
          </a:p>
          <a:p>
            <a:r>
              <a:rPr lang="fr-CH" sz="2400" b="1" dirty="0">
                <a:solidFill>
                  <a:srgbClr val="7030A0"/>
                </a:solidFill>
                <a:latin typeface="Arial Rounded MT Bold" panose="020F0704030504030204" pitchFamily="34" charset="0"/>
              </a:rPr>
              <a:t>Deux Pétitions citoyennes</a:t>
            </a:r>
          </a:p>
          <a:p>
            <a:pPr marL="0" indent="0">
              <a:buNone/>
            </a:pPr>
            <a:r>
              <a:rPr lang="fr-CH" sz="2400" dirty="0">
                <a:latin typeface="Arial Rounded MT Bold" panose="020F0704030504030204" pitchFamily="34" charset="0"/>
              </a:rPr>
              <a:t> </a:t>
            </a:r>
            <a:r>
              <a:rPr lang="fr-CH" sz="2000" dirty="0">
                <a:latin typeface="Arial Rounded MT Bold" panose="020F0704030504030204" pitchFamily="34" charset="0"/>
              </a:rPr>
              <a:t>- Agence postale et commerce local</a:t>
            </a:r>
          </a:p>
          <a:p>
            <a:pPr marL="0" indent="0">
              <a:buNone/>
            </a:pPr>
            <a:r>
              <a:rPr lang="fr-CH" sz="2000" dirty="0">
                <a:latin typeface="Arial Rounded MT Bold" panose="020F0704030504030204" pitchFamily="34" charset="0"/>
              </a:rPr>
              <a:t>-  Points de collectes des déchets à Courfaivre</a:t>
            </a:r>
          </a:p>
          <a:p>
            <a:pPr marL="0" indent="0">
              <a:buNone/>
            </a:pPr>
            <a:endParaRPr lang="fr-CH" dirty="0"/>
          </a:p>
          <a:p>
            <a:endParaRPr lang="fr-CH" dirty="0"/>
          </a:p>
          <a:p>
            <a:endParaRPr lang="fr-CH"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0" y="194"/>
            <a:ext cx="2508980" cy="1837788"/>
          </a:xfrm>
          <a:prstGeom prst="rect">
            <a:avLst/>
          </a:prstGeom>
        </p:spPr>
      </p:pic>
      <p:graphicFrame>
        <p:nvGraphicFramePr>
          <p:cNvPr id="6" name="Graphique 5">
            <a:extLst>
              <a:ext uri="{FF2B5EF4-FFF2-40B4-BE49-F238E27FC236}">
                <a16:creationId xmlns:a16="http://schemas.microsoft.com/office/drawing/2014/main" id="{D44779D0-C667-473C-A5F6-CF41FCBCFCD8}"/>
              </a:ext>
            </a:extLst>
          </p:cNvPr>
          <p:cNvGraphicFramePr>
            <a:graphicFrameLocks/>
          </p:cNvGraphicFramePr>
          <p:nvPr/>
        </p:nvGraphicFramePr>
        <p:xfrm>
          <a:off x="7278129" y="1705232"/>
          <a:ext cx="4275438" cy="255784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aphique 6">
            <a:extLst>
              <a:ext uri="{FF2B5EF4-FFF2-40B4-BE49-F238E27FC236}">
                <a16:creationId xmlns:a16="http://schemas.microsoft.com/office/drawing/2014/main" id="{3A0B3543-19C5-4F19-A98B-93FC5341D213}"/>
              </a:ext>
            </a:extLst>
          </p:cNvPr>
          <p:cNvGraphicFramePr>
            <a:graphicFrameLocks/>
          </p:cNvGraphicFramePr>
          <p:nvPr>
            <p:extLst>
              <p:ext uri="{D42A27DB-BD31-4B8C-83A1-F6EECF244321}">
                <p14:modId xmlns:p14="http://schemas.microsoft.com/office/powerpoint/2010/main" val="4120790791"/>
              </p:ext>
            </p:extLst>
          </p:nvPr>
        </p:nvGraphicFramePr>
        <p:xfrm>
          <a:off x="6907426" y="1961356"/>
          <a:ext cx="4547288" cy="31914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983488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04CE59-F7EC-4FF4-B737-AAA44336294C}"/>
              </a:ext>
            </a:extLst>
          </p:cNvPr>
          <p:cNvSpPr>
            <a:spLocks noGrp="1"/>
          </p:cNvSpPr>
          <p:nvPr>
            <p:ph type="title"/>
          </p:nvPr>
        </p:nvSpPr>
        <p:spPr>
          <a:xfrm>
            <a:off x="838199" y="321276"/>
            <a:ext cx="11061358" cy="1161535"/>
          </a:xfrm>
        </p:spPr>
        <p:txBody>
          <a:bodyPr>
            <a:normAutofit fontScale="90000"/>
          </a:bodyPr>
          <a:lstStyle/>
          <a:p>
            <a:pPr algn="ctr"/>
            <a:r>
              <a:rPr lang="fr-FR" sz="3800" dirty="0">
                <a:latin typeface="Arial Rounded MT Bold" panose="020F0704030504030204" pitchFamily="34" charset="0"/>
              </a:rPr>
              <a:t>             </a:t>
            </a:r>
            <a:br>
              <a:rPr lang="fr-FR" sz="3800" dirty="0">
                <a:latin typeface="Arial Rounded MT Bold" panose="020F0704030504030204" pitchFamily="34" charset="0"/>
              </a:rPr>
            </a:br>
            <a:br>
              <a:rPr lang="fr-FR" sz="3800" dirty="0">
                <a:latin typeface="Arial Rounded MT Bold" panose="020F0704030504030204" pitchFamily="34" charset="0"/>
              </a:rPr>
            </a:br>
            <a:r>
              <a:rPr lang="fr-FR" sz="3800" dirty="0">
                <a:latin typeface="Arial Rounded MT Bold" panose="020F0704030504030204" pitchFamily="34" charset="0"/>
              </a:rPr>
              <a:t>            </a:t>
            </a:r>
            <a:r>
              <a:rPr lang="fr-FR" sz="4000" dirty="0">
                <a:solidFill>
                  <a:srgbClr val="3399FF"/>
                </a:solidFill>
                <a:latin typeface="Arial Rounded MT Bold" panose="020F0704030504030204" pitchFamily="34" charset="0"/>
              </a:rPr>
              <a:t>Rapport des actions HSA menées dans les</a:t>
            </a:r>
            <a:br>
              <a:rPr lang="fr-FR" sz="4000" dirty="0">
                <a:solidFill>
                  <a:srgbClr val="3399FF"/>
                </a:solidFill>
                <a:latin typeface="Arial Rounded MT Bold" panose="020F0704030504030204" pitchFamily="34" charset="0"/>
              </a:rPr>
            </a:br>
            <a:r>
              <a:rPr lang="fr-FR" sz="4000" dirty="0">
                <a:solidFill>
                  <a:srgbClr val="3399FF"/>
                </a:solidFill>
                <a:latin typeface="Arial Rounded MT Bold" panose="020F0704030504030204" pitchFamily="34" charset="0"/>
              </a:rPr>
              <a:t>                différents départements de la commune</a:t>
            </a:r>
            <a:br>
              <a:rPr lang="fr-CH" dirty="0">
                <a:latin typeface="Arial Rounded MT Bold" panose="020F0704030504030204" pitchFamily="34" charset="0"/>
              </a:rPr>
            </a:br>
            <a:endParaRPr lang="fr-CH" dirty="0">
              <a:latin typeface="Arial Rounded MT Bold" panose="020F0704030504030204" pitchFamily="34" charset="0"/>
            </a:endParaRPr>
          </a:p>
        </p:txBody>
      </p:sp>
      <p:sp>
        <p:nvSpPr>
          <p:cNvPr id="3" name="Espace réservé du contenu 2">
            <a:extLst>
              <a:ext uri="{FF2B5EF4-FFF2-40B4-BE49-F238E27FC236}">
                <a16:creationId xmlns:a16="http://schemas.microsoft.com/office/drawing/2014/main" id="{7300A4A1-1485-461A-9F4E-3ADA5FEE06A7}"/>
              </a:ext>
            </a:extLst>
          </p:cNvPr>
          <p:cNvSpPr>
            <a:spLocks noGrp="1"/>
          </p:cNvSpPr>
          <p:nvPr>
            <p:ph idx="1"/>
          </p:nvPr>
        </p:nvSpPr>
        <p:spPr>
          <a:xfrm>
            <a:off x="210065" y="1606376"/>
            <a:ext cx="11883081" cy="5128056"/>
          </a:xfrm>
        </p:spPr>
        <p:txBody>
          <a:bodyPr>
            <a:normAutofit fontScale="40000" lnSpcReduction="20000"/>
          </a:bodyPr>
          <a:lstStyle/>
          <a:p>
            <a:endParaRPr lang="fr-CH" dirty="0"/>
          </a:p>
          <a:p>
            <a:pPr marL="0" indent="0">
              <a:buNone/>
            </a:pPr>
            <a:r>
              <a:rPr lang="fr-CH" sz="5500" b="1" dirty="0">
                <a:solidFill>
                  <a:schemeClr val="accent2">
                    <a:lumMod val="75000"/>
                  </a:schemeClr>
                </a:solidFill>
                <a:latin typeface="Arial Rounded MT Bold" panose="020F0704030504030204" pitchFamily="34" charset="0"/>
              </a:rPr>
              <a:t>Questions écrites de HSA :  13 questions ont été déposées</a:t>
            </a:r>
            <a:r>
              <a:rPr lang="fr-CH" sz="4500" b="1" dirty="0">
                <a:latin typeface="Arial Rounded MT Bold" panose="020F0704030504030204" pitchFamily="34" charset="0"/>
              </a:rPr>
              <a:t>		</a:t>
            </a:r>
            <a:endParaRPr lang="fr-CH" sz="4500" b="1" dirty="0">
              <a:solidFill>
                <a:srgbClr val="0070C0"/>
              </a:solidFill>
              <a:latin typeface="Arial Rounded MT Bold" panose="020F0704030504030204" pitchFamily="34" charset="0"/>
            </a:endParaRPr>
          </a:p>
          <a:p>
            <a:pPr marL="0" indent="0">
              <a:buNone/>
            </a:pPr>
            <a:endParaRPr lang="fr-CH" sz="1600" dirty="0"/>
          </a:p>
          <a:p>
            <a:pPr marL="0" indent="0">
              <a:buNone/>
            </a:pPr>
            <a:r>
              <a:rPr lang="fr-CH" sz="1600" dirty="0"/>
              <a:t>	</a:t>
            </a:r>
          </a:p>
          <a:p>
            <a:pPr marL="0" indent="0">
              <a:buNone/>
            </a:pPr>
            <a:r>
              <a:rPr lang="fr-CH" sz="4000" dirty="0"/>
              <a:t>- </a:t>
            </a:r>
            <a:r>
              <a:rPr lang="fr-CH" sz="4300" dirty="0"/>
              <a:t>Rénovation de l’école primaire à Bassecourt.					</a:t>
            </a:r>
          </a:p>
          <a:p>
            <a:pPr marL="0" indent="0">
              <a:buNone/>
            </a:pPr>
            <a:r>
              <a:rPr lang="fr-CH" sz="4300" dirty="0"/>
              <a:t>- Communication entre la population et le CG.						</a:t>
            </a:r>
          </a:p>
          <a:p>
            <a:pPr marL="0" indent="0">
              <a:buNone/>
            </a:pPr>
            <a:r>
              <a:rPr lang="fr-CH" sz="4300" dirty="0"/>
              <a:t>- </a:t>
            </a:r>
            <a:r>
              <a:rPr lang="fr-FR" sz="4300" dirty="0"/>
              <a:t>La population s'inquiète sur deux projets liés à nos bâtiments communaux.		</a:t>
            </a:r>
            <a:endParaRPr lang="fr-CH" sz="4300" dirty="0"/>
          </a:p>
          <a:p>
            <a:pPr marL="0" indent="0">
              <a:buNone/>
            </a:pPr>
            <a:r>
              <a:rPr lang="fr-CH" sz="4300" dirty="0"/>
              <a:t>- Transport urbain à Bassecourt.						</a:t>
            </a:r>
          </a:p>
          <a:p>
            <a:pPr marL="0" indent="0">
              <a:buNone/>
            </a:pPr>
            <a:r>
              <a:rPr lang="fr-CH" sz="4300" dirty="0"/>
              <a:t>- Pollution Tabeillon.								</a:t>
            </a:r>
          </a:p>
          <a:p>
            <a:pPr marL="0" indent="0">
              <a:buNone/>
            </a:pPr>
            <a:r>
              <a:rPr lang="fr-CH" sz="4300" dirty="0"/>
              <a:t>- </a:t>
            </a:r>
            <a:r>
              <a:rPr lang="fr-FR" sz="4300" dirty="0"/>
              <a:t>Développement immobilier : oui... mais pas à n'importe quel prix !			</a:t>
            </a:r>
          </a:p>
          <a:p>
            <a:pPr marL="0" indent="0">
              <a:buNone/>
            </a:pPr>
            <a:r>
              <a:rPr lang="fr-CH" sz="4300" dirty="0"/>
              <a:t>- </a:t>
            </a:r>
            <a:r>
              <a:rPr lang="fr-FR" sz="4300" dirty="0"/>
              <a:t>Soutien au commerce local de Haute-Sorne.</a:t>
            </a:r>
          </a:p>
          <a:p>
            <a:pPr marL="0" indent="0">
              <a:buNone/>
            </a:pPr>
            <a:r>
              <a:rPr lang="fr-FR" sz="4300" dirty="0"/>
              <a:t>- Rapport final du CFI : quelle mise en œuvre des recommandations ou exigences émises ?</a:t>
            </a:r>
          </a:p>
          <a:p>
            <a:pPr marL="0" indent="0">
              <a:buNone/>
            </a:pPr>
            <a:r>
              <a:rPr lang="fr-FR" sz="4300" dirty="0"/>
              <a:t>- Prévoyance professionnelle pour les employés de notre commune.</a:t>
            </a:r>
          </a:p>
          <a:p>
            <a:pPr marL="0" indent="0">
              <a:buNone/>
            </a:pPr>
            <a:r>
              <a:rPr lang="fr-FR" sz="4300" dirty="0"/>
              <a:t>- Prévoyance professionnelle pour les conseillers communaux.</a:t>
            </a:r>
          </a:p>
          <a:p>
            <a:pPr marL="0" indent="0">
              <a:buNone/>
            </a:pPr>
            <a:r>
              <a:rPr lang="fr-FR" sz="4300" dirty="0"/>
              <a:t>- Tour à hirondelles.</a:t>
            </a:r>
          </a:p>
          <a:p>
            <a:pPr marL="0" indent="0">
              <a:buNone/>
            </a:pPr>
            <a:r>
              <a:rPr lang="fr-FR" sz="4300" dirty="0"/>
              <a:t>- Marchés publics.</a:t>
            </a:r>
          </a:p>
          <a:p>
            <a:pPr marL="0" indent="0">
              <a:buNone/>
            </a:pPr>
            <a:r>
              <a:rPr lang="fr-FR" sz="4300" dirty="0"/>
              <a:t>- Vérification des comptes.</a:t>
            </a:r>
            <a:endParaRPr lang="fr-CH" sz="4300" dirty="0"/>
          </a:p>
        </p:txBody>
      </p:sp>
      <p:pic>
        <p:nvPicPr>
          <p:cNvPr id="4" name="Image 3">
            <a:extLst>
              <a:ext uri="{FF2B5EF4-FFF2-40B4-BE49-F238E27FC236}">
                <a16:creationId xmlns:a16="http://schemas.microsoft.com/office/drawing/2014/main" id="{63E62C3B-799C-4A34-9AF0-48EBDB555020}"/>
              </a:ext>
            </a:extLst>
          </p:cNvPr>
          <p:cNvPicPr>
            <a:picLocks noChangeAspect="1"/>
          </p:cNvPicPr>
          <p:nvPr/>
        </p:nvPicPr>
        <p:blipFill>
          <a:blip r:embed="rId2"/>
          <a:stretch>
            <a:fillRect/>
          </a:stretch>
        </p:blipFill>
        <p:spPr>
          <a:xfrm>
            <a:off x="98854" y="0"/>
            <a:ext cx="2236573" cy="1638254"/>
          </a:xfrm>
          <a:prstGeom prst="rect">
            <a:avLst/>
          </a:prstGeom>
        </p:spPr>
      </p:pic>
      <p:graphicFrame>
        <p:nvGraphicFramePr>
          <p:cNvPr id="5" name="Graphique 4">
            <a:extLst>
              <a:ext uri="{FF2B5EF4-FFF2-40B4-BE49-F238E27FC236}">
                <a16:creationId xmlns:a16="http://schemas.microsoft.com/office/drawing/2014/main" id="{599B2CCD-463C-4D8A-A781-BB1CDD97ABC7}"/>
              </a:ext>
            </a:extLst>
          </p:cNvPr>
          <p:cNvGraphicFramePr>
            <a:graphicFrameLocks/>
          </p:cNvGraphicFramePr>
          <p:nvPr>
            <p:extLst>
              <p:ext uri="{D42A27DB-BD31-4B8C-83A1-F6EECF244321}">
                <p14:modId xmlns:p14="http://schemas.microsoft.com/office/powerpoint/2010/main" val="794848840"/>
              </p:ext>
            </p:extLst>
          </p:nvPr>
        </p:nvGraphicFramePr>
        <p:xfrm>
          <a:off x="7327557" y="1804087"/>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phique 5">
            <a:extLst>
              <a:ext uri="{FF2B5EF4-FFF2-40B4-BE49-F238E27FC236}">
                <a16:creationId xmlns:a16="http://schemas.microsoft.com/office/drawing/2014/main" id="{599B2CCD-463C-4D8A-A781-BB1CDD97ABC7}"/>
              </a:ext>
            </a:extLst>
          </p:cNvPr>
          <p:cNvGraphicFramePr>
            <a:graphicFrameLocks/>
          </p:cNvGraphicFramePr>
          <p:nvPr>
            <p:extLst>
              <p:ext uri="{D42A27DB-BD31-4B8C-83A1-F6EECF244321}">
                <p14:modId xmlns:p14="http://schemas.microsoft.com/office/powerpoint/2010/main" val="1874778213"/>
              </p:ext>
            </p:extLst>
          </p:nvPr>
        </p:nvGraphicFramePr>
        <p:xfrm>
          <a:off x="7327556" y="1606376"/>
          <a:ext cx="4683211" cy="3182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749660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567</TotalTime>
  <Words>1147</Words>
  <Application>Microsoft Office PowerPoint</Application>
  <PresentationFormat>Grand écran</PresentationFormat>
  <Paragraphs>261</Paragraphs>
  <Slides>18</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Arial</vt:lpstr>
      <vt:lpstr>Arial Rounded MT Bold</vt:lpstr>
      <vt:lpstr>Calibri</vt:lpstr>
      <vt:lpstr>Calibri Light</vt:lpstr>
      <vt:lpstr>Comic Sans MS</vt:lpstr>
      <vt:lpstr>Thème Office</vt:lpstr>
      <vt:lpstr>Assemblée HSA  21 novembre 2019 à 20h à Glovelier</vt:lpstr>
      <vt:lpstr>Bienvenue</vt:lpstr>
      <vt:lpstr>Présentation</vt:lpstr>
      <vt:lpstr>Membres des commissions représentants HSA</vt:lpstr>
      <vt:lpstr>Présentation</vt:lpstr>
      <vt:lpstr>Conseil général et Commissions communales</vt:lpstr>
      <vt:lpstr>             Rapport des actions HSA menées dans les                    différents départements de la commune</vt:lpstr>
      <vt:lpstr>             Rapport des actions HSA menées dans les                    différents départements de la commune</vt:lpstr>
      <vt:lpstr>                           Rapport des actions HSA menées dans les                 différents départements de la commune </vt:lpstr>
      <vt:lpstr>                           Rapport des actions HSA menées dans les                 différents départements de la commune </vt:lpstr>
      <vt:lpstr>         Objectifs réalisés</vt:lpstr>
      <vt:lpstr>   Objectifs futurs</vt:lpstr>
      <vt:lpstr>             Adoption des statuts HSA</vt:lpstr>
      <vt:lpstr>             Adoption des statuts HSA</vt:lpstr>
      <vt:lpstr>    Nommer le Comité HSA</vt:lpstr>
      <vt:lpstr>             Nommer les vérificateurs des comptes et fixer les cotisations</vt:lpstr>
      <vt:lpstr>Divers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Assemblée du 21 novembre 2019</dc:title>
  <dc:creator>Nicole Eggenschwiler</dc:creator>
  <cp:lastModifiedBy>Nicole Eggenschwiler</cp:lastModifiedBy>
  <cp:revision>50</cp:revision>
  <cp:lastPrinted>2019-11-21T14:44:43Z</cp:lastPrinted>
  <dcterms:created xsi:type="dcterms:W3CDTF">2019-11-12T09:35:42Z</dcterms:created>
  <dcterms:modified xsi:type="dcterms:W3CDTF">2019-11-22T00:42:17Z</dcterms:modified>
</cp:coreProperties>
</file>